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4" r:id="rId3"/>
    <p:sldId id="260" r:id="rId4"/>
    <p:sldId id="263" r:id="rId5"/>
    <p:sldId id="265" r:id="rId6"/>
    <p:sldId id="272" r:id="rId7"/>
    <p:sldId id="270" r:id="rId8"/>
    <p:sldId id="269" r:id="rId9"/>
    <p:sldId id="271" r:id="rId1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EF66C-4304-42C5-9512-7C843E17187C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3D6988E-8AC7-416B-91D7-CA3D489B904E}">
      <dgm:prSet phldrT="[Text]"/>
      <dgm:spPr/>
      <dgm:t>
        <a:bodyPr/>
        <a:lstStyle/>
        <a:p>
          <a:r>
            <a:rPr lang="en-GB" dirty="0" smtClean="0"/>
            <a:t>Reasons for respiration</a:t>
          </a:r>
          <a:endParaRPr lang="en-GB" dirty="0"/>
        </a:p>
      </dgm:t>
    </dgm:pt>
    <dgm:pt modelId="{4615F8BD-4AFD-4512-8202-5888BD29DCE3}" type="parTrans" cxnId="{29688291-B9E4-4F48-8C40-BCA7F537A816}">
      <dgm:prSet/>
      <dgm:spPr/>
      <dgm:t>
        <a:bodyPr/>
        <a:lstStyle/>
        <a:p>
          <a:endParaRPr lang="en-GB"/>
        </a:p>
      </dgm:t>
    </dgm:pt>
    <dgm:pt modelId="{1A48D59F-E4BD-48CF-BBA9-3B0927DB9618}" type="sibTrans" cxnId="{29688291-B9E4-4F48-8C40-BCA7F537A816}">
      <dgm:prSet/>
      <dgm:spPr/>
      <dgm:t>
        <a:bodyPr/>
        <a:lstStyle/>
        <a:p>
          <a:endParaRPr lang="en-GB"/>
        </a:p>
      </dgm:t>
    </dgm:pt>
    <dgm:pt modelId="{BD810289-E8BD-480D-965D-37ADB0FA1FEB}">
      <dgm:prSet phldrT="[Text]" phldr="1"/>
      <dgm:spPr/>
      <dgm:t>
        <a:bodyPr/>
        <a:lstStyle/>
        <a:p>
          <a:endParaRPr lang="en-GB"/>
        </a:p>
      </dgm:t>
    </dgm:pt>
    <dgm:pt modelId="{7627FE7D-C857-4814-A021-23B44463A062}" type="parTrans" cxnId="{02E91DD8-9261-4F70-AFBF-D0D1E244874A}">
      <dgm:prSet/>
      <dgm:spPr/>
      <dgm:t>
        <a:bodyPr/>
        <a:lstStyle/>
        <a:p>
          <a:endParaRPr lang="en-GB"/>
        </a:p>
      </dgm:t>
    </dgm:pt>
    <dgm:pt modelId="{9F6E4A08-05E2-4533-8FA3-81A18C7BA72D}" type="sibTrans" cxnId="{02E91DD8-9261-4F70-AFBF-D0D1E244874A}">
      <dgm:prSet/>
      <dgm:spPr/>
      <dgm:t>
        <a:bodyPr/>
        <a:lstStyle/>
        <a:p>
          <a:endParaRPr lang="en-GB"/>
        </a:p>
      </dgm:t>
    </dgm:pt>
    <dgm:pt modelId="{5F9F7391-56C8-4EB4-BDE6-C78BDA68E104}">
      <dgm:prSet phldrT="[Text]" phldr="1"/>
      <dgm:spPr/>
      <dgm:t>
        <a:bodyPr/>
        <a:lstStyle/>
        <a:p>
          <a:endParaRPr lang="en-GB" dirty="0"/>
        </a:p>
      </dgm:t>
    </dgm:pt>
    <dgm:pt modelId="{17547A03-88F1-45FD-9249-8BB88F729735}" type="parTrans" cxnId="{FF34BACD-915E-45E8-9847-86E329BFF88C}">
      <dgm:prSet/>
      <dgm:spPr/>
      <dgm:t>
        <a:bodyPr/>
        <a:lstStyle/>
        <a:p>
          <a:endParaRPr lang="en-GB"/>
        </a:p>
      </dgm:t>
    </dgm:pt>
    <dgm:pt modelId="{544C6463-2F23-45B0-9451-F7C4DEE8A035}" type="sibTrans" cxnId="{FF34BACD-915E-45E8-9847-86E329BFF88C}">
      <dgm:prSet/>
      <dgm:spPr/>
      <dgm:t>
        <a:bodyPr/>
        <a:lstStyle/>
        <a:p>
          <a:endParaRPr lang="en-GB"/>
        </a:p>
      </dgm:t>
    </dgm:pt>
    <dgm:pt modelId="{945C932E-CF3F-4D12-85FE-48574740CA8B}">
      <dgm:prSet phldrT="[Text]" phldr="1"/>
      <dgm:spPr/>
      <dgm:t>
        <a:bodyPr/>
        <a:lstStyle/>
        <a:p>
          <a:endParaRPr lang="en-GB" dirty="0"/>
        </a:p>
      </dgm:t>
    </dgm:pt>
    <dgm:pt modelId="{3F7AA589-A263-4A4B-980D-4F2AEE6B0153}" type="parTrans" cxnId="{DE8242A6-E026-4F37-B0A8-75EAE783C53E}">
      <dgm:prSet/>
      <dgm:spPr/>
      <dgm:t>
        <a:bodyPr/>
        <a:lstStyle/>
        <a:p>
          <a:endParaRPr lang="en-GB"/>
        </a:p>
      </dgm:t>
    </dgm:pt>
    <dgm:pt modelId="{8760A816-E99A-499D-9C55-C01EC7859D32}" type="sibTrans" cxnId="{DE8242A6-E026-4F37-B0A8-75EAE783C53E}">
      <dgm:prSet/>
      <dgm:spPr/>
      <dgm:t>
        <a:bodyPr/>
        <a:lstStyle/>
        <a:p>
          <a:endParaRPr lang="en-GB"/>
        </a:p>
      </dgm:t>
    </dgm:pt>
    <dgm:pt modelId="{D79DD9A9-8279-4CE9-B9DB-DF5C6BECC537}" type="pres">
      <dgm:prSet presAssocID="{A63EF66C-4304-42C5-9512-7C843E1718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84A1D7-4D50-4BB3-8D9E-D15C53E5CAED}" type="pres">
      <dgm:prSet presAssocID="{13D6988E-8AC7-416B-91D7-CA3D489B904E}" presName="centerShape" presStyleLbl="node0" presStyleIdx="0" presStyleCnt="1"/>
      <dgm:spPr/>
      <dgm:t>
        <a:bodyPr/>
        <a:lstStyle/>
        <a:p>
          <a:endParaRPr lang="en-GB"/>
        </a:p>
      </dgm:t>
    </dgm:pt>
    <dgm:pt modelId="{AB9179F7-7225-4DFC-A15E-560CF9126D57}" type="pres">
      <dgm:prSet presAssocID="{7627FE7D-C857-4814-A021-23B44463A062}" presName="parTrans" presStyleLbl="sibTrans2D1" presStyleIdx="0" presStyleCnt="3"/>
      <dgm:spPr/>
      <dgm:t>
        <a:bodyPr/>
        <a:lstStyle/>
        <a:p>
          <a:endParaRPr lang="en-GB"/>
        </a:p>
      </dgm:t>
    </dgm:pt>
    <dgm:pt modelId="{50A94CCB-92F3-4BED-9C68-99D50815F5BF}" type="pres">
      <dgm:prSet presAssocID="{7627FE7D-C857-4814-A021-23B44463A06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FBD6D03-DB77-43D7-AFDA-52696438D68F}" type="pres">
      <dgm:prSet presAssocID="{BD810289-E8BD-480D-965D-37ADB0FA1FEB}" presName="node" presStyleLbl="node1" presStyleIdx="0" presStyleCnt="3" custScaleX="2949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674E5-432C-4E7B-A422-5B5CC0C18F2C}" type="pres">
      <dgm:prSet presAssocID="{17547A03-88F1-45FD-9249-8BB88F729735}" presName="parTrans" presStyleLbl="sibTrans2D1" presStyleIdx="1" presStyleCnt="3"/>
      <dgm:spPr/>
      <dgm:t>
        <a:bodyPr/>
        <a:lstStyle/>
        <a:p>
          <a:endParaRPr lang="en-GB"/>
        </a:p>
      </dgm:t>
    </dgm:pt>
    <dgm:pt modelId="{9825C747-70B9-45E6-BD03-6DDB072542FF}" type="pres">
      <dgm:prSet presAssocID="{17547A03-88F1-45FD-9249-8BB88F729735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21F16CA-F0A0-4962-8121-EB149CDDD8B3}" type="pres">
      <dgm:prSet presAssocID="{5F9F7391-56C8-4EB4-BDE6-C78BDA68E104}" presName="node" presStyleLbl="node1" presStyleIdx="1" presStyleCnt="3" custScaleX="270745" custRadScaleRad="145814" custRadScaleInc="-13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667EE-8B00-43F0-8A26-0AAAD28FF9CF}" type="pres">
      <dgm:prSet presAssocID="{3F7AA589-A263-4A4B-980D-4F2AEE6B0153}" presName="parTrans" presStyleLbl="sibTrans2D1" presStyleIdx="2" presStyleCnt="3"/>
      <dgm:spPr/>
      <dgm:t>
        <a:bodyPr/>
        <a:lstStyle/>
        <a:p>
          <a:endParaRPr lang="en-GB"/>
        </a:p>
      </dgm:t>
    </dgm:pt>
    <dgm:pt modelId="{01A6180C-EB72-4FBA-A514-AD94FB93EAED}" type="pres">
      <dgm:prSet presAssocID="{3F7AA589-A263-4A4B-980D-4F2AEE6B015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5A56E05E-B916-4AD6-9C46-698B356244F5}" type="pres">
      <dgm:prSet presAssocID="{945C932E-CF3F-4D12-85FE-48574740CA8B}" presName="node" presStyleLbl="node1" presStyleIdx="2" presStyleCnt="3" custScaleX="226948" custRadScaleRad="158139" custRadScaleInc="19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242A6-E026-4F37-B0A8-75EAE783C53E}" srcId="{13D6988E-8AC7-416B-91D7-CA3D489B904E}" destId="{945C932E-CF3F-4D12-85FE-48574740CA8B}" srcOrd="2" destOrd="0" parTransId="{3F7AA589-A263-4A4B-980D-4F2AEE6B0153}" sibTransId="{8760A816-E99A-499D-9C55-C01EC7859D32}"/>
    <dgm:cxn modelId="{34A9650E-3E7F-4BCA-A803-6A9C2CFE19CE}" type="presOf" srcId="{BD810289-E8BD-480D-965D-37ADB0FA1FEB}" destId="{FFBD6D03-DB77-43D7-AFDA-52696438D68F}" srcOrd="0" destOrd="0" presId="urn:microsoft.com/office/officeart/2005/8/layout/radial5"/>
    <dgm:cxn modelId="{A319F911-AB0B-4C4F-921E-90DB09FF50DC}" type="presOf" srcId="{3F7AA589-A263-4A4B-980D-4F2AEE6B0153}" destId="{9BE667EE-8B00-43F0-8A26-0AAAD28FF9CF}" srcOrd="0" destOrd="0" presId="urn:microsoft.com/office/officeart/2005/8/layout/radial5"/>
    <dgm:cxn modelId="{B1E76DE6-084D-4221-A2CA-9C55DD64C518}" type="presOf" srcId="{7627FE7D-C857-4814-A021-23B44463A062}" destId="{50A94CCB-92F3-4BED-9C68-99D50815F5BF}" srcOrd="1" destOrd="0" presId="urn:microsoft.com/office/officeart/2005/8/layout/radial5"/>
    <dgm:cxn modelId="{FF34BACD-915E-45E8-9847-86E329BFF88C}" srcId="{13D6988E-8AC7-416B-91D7-CA3D489B904E}" destId="{5F9F7391-56C8-4EB4-BDE6-C78BDA68E104}" srcOrd="1" destOrd="0" parTransId="{17547A03-88F1-45FD-9249-8BB88F729735}" sibTransId="{544C6463-2F23-45B0-9451-F7C4DEE8A035}"/>
    <dgm:cxn modelId="{855F23F6-AFBF-4979-A9D0-2E9D776F6F77}" type="presOf" srcId="{5F9F7391-56C8-4EB4-BDE6-C78BDA68E104}" destId="{221F16CA-F0A0-4962-8121-EB149CDDD8B3}" srcOrd="0" destOrd="0" presId="urn:microsoft.com/office/officeart/2005/8/layout/radial5"/>
    <dgm:cxn modelId="{C1565649-F87E-4B95-9946-0B5434B739BC}" type="presOf" srcId="{17547A03-88F1-45FD-9249-8BB88F729735}" destId="{DC2674E5-432C-4E7B-A422-5B5CC0C18F2C}" srcOrd="0" destOrd="0" presId="urn:microsoft.com/office/officeart/2005/8/layout/radial5"/>
    <dgm:cxn modelId="{EDA28055-5CE7-4A0D-8767-ED7A30B53926}" type="presOf" srcId="{3F7AA589-A263-4A4B-980D-4F2AEE6B0153}" destId="{01A6180C-EB72-4FBA-A514-AD94FB93EAED}" srcOrd="1" destOrd="0" presId="urn:microsoft.com/office/officeart/2005/8/layout/radial5"/>
    <dgm:cxn modelId="{806B58C3-C31B-405C-B787-A476F46E646E}" type="presOf" srcId="{A63EF66C-4304-42C5-9512-7C843E17187C}" destId="{D79DD9A9-8279-4CE9-B9DB-DF5C6BECC537}" srcOrd="0" destOrd="0" presId="urn:microsoft.com/office/officeart/2005/8/layout/radial5"/>
    <dgm:cxn modelId="{29688291-B9E4-4F48-8C40-BCA7F537A816}" srcId="{A63EF66C-4304-42C5-9512-7C843E17187C}" destId="{13D6988E-8AC7-416B-91D7-CA3D489B904E}" srcOrd="0" destOrd="0" parTransId="{4615F8BD-4AFD-4512-8202-5888BD29DCE3}" sibTransId="{1A48D59F-E4BD-48CF-BBA9-3B0927DB9618}"/>
    <dgm:cxn modelId="{02E91DD8-9261-4F70-AFBF-D0D1E244874A}" srcId="{13D6988E-8AC7-416B-91D7-CA3D489B904E}" destId="{BD810289-E8BD-480D-965D-37ADB0FA1FEB}" srcOrd="0" destOrd="0" parTransId="{7627FE7D-C857-4814-A021-23B44463A062}" sibTransId="{9F6E4A08-05E2-4533-8FA3-81A18C7BA72D}"/>
    <dgm:cxn modelId="{CD83BD13-3A93-4463-A1A1-BAECC8FA2D1A}" type="presOf" srcId="{945C932E-CF3F-4D12-85FE-48574740CA8B}" destId="{5A56E05E-B916-4AD6-9C46-698B356244F5}" srcOrd="0" destOrd="0" presId="urn:microsoft.com/office/officeart/2005/8/layout/radial5"/>
    <dgm:cxn modelId="{23DB06F0-17BC-4831-8E61-76065DDC6F05}" type="presOf" srcId="{7627FE7D-C857-4814-A021-23B44463A062}" destId="{AB9179F7-7225-4DFC-A15E-560CF9126D57}" srcOrd="0" destOrd="0" presId="urn:microsoft.com/office/officeart/2005/8/layout/radial5"/>
    <dgm:cxn modelId="{0C8C7F4D-0242-4175-855C-C0035E97A864}" type="presOf" srcId="{13D6988E-8AC7-416B-91D7-CA3D489B904E}" destId="{4684A1D7-4D50-4BB3-8D9E-D15C53E5CAED}" srcOrd="0" destOrd="0" presId="urn:microsoft.com/office/officeart/2005/8/layout/radial5"/>
    <dgm:cxn modelId="{10C1589B-5CD3-4A14-8E9F-908A68218973}" type="presOf" srcId="{17547A03-88F1-45FD-9249-8BB88F729735}" destId="{9825C747-70B9-45E6-BD03-6DDB072542FF}" srcOrd="1" destOrd="0" presId="urn:microsoft.com/office/officeart/2005/8/layout/radial5"/>
    <dgm:cxn modelId="{FF4E579D-5A38-4B2E-9729-5243D5ED7A25}" type="presParOf" srcId="{D79DD9A9-8279-4CE9-B9DB-DF5C6BECC537}" destId="{4684A1D7-4D50-4BB3-8D9E-D15C53E5CAED}" srcOrd="0" destOrd="0" presId="urn:microsoft.com/office/officeart/2005/8/layout/radial5"/>
    <dgm:cxn modelId="{70B9C782-7844-4ABF-AF0D-A7FB6642DCB4}" type="presParOf" srcId="{D79DD9A9-8279-4CE9-B9DB-DF5C6BECC537}" destId="{AB9179F7-7225-4DFC-A15E-560CF9126D57}" srcOrd="1" destOrd="0" presId="urn:microsoft.com/office/officeart/2005/8/layout/radial5"/>
    <dgm:cxn modelId="{C846E3A0-E138-44CD-9E13-4DB5056485D3}" type="presParOf" srcId="{AB9179F7-7225-4DFC-A15E-560CF9126D57}" destId="{50A94CCB-92F3-4BED-9C68-99D50815F5BF}" srcOrd="0" destOrd="0" presId="urn:microsoft.com/office/officeart/2005/8/layout/radial5"/>
    <dgm:cxn modelId="{FCC48F42-CE54-4C43-9FDE-BB3AB83251C6}" type="presParOf" srcId="{D79DD9A9-8279-4CE9-B9DB-DF5C6BECC537}" destId="{FFBD6D03-DB77-43D7-AFDA-52696438D68F}" srcOrd="2" destOrd="0" presId="urn:microsoft.com/office/officeart/2005/8/layout/radial5"/>
    <dgm:cxn modelId="{28D47A0E-0A09-4F67-9C07-0C8285687B43}" type="presParOf" srcId="{D79DD9A9-8279-4CE9-B9DB-DF5C6BECC537}" destId="{DC2674E5-432C-4E7B-A422-5B5CC0C18F2C}" srcOrd="3" destOrd="0" presId="urn:microsoft.com/office/officeart/2005/8/layout/radial5"/>
    <dgm:cxn modelId="{DD31F39D-7956-470C-9180-F4BD24F7DFA6}" type="presParOf" srcId="{DC2674E5-432C-4E7B-A422-5B5CC0C18F2C}" destId="{9825C747-70B9-45E6-BD03-6DDB072542FF}" srcOrd="0" destOrd="0" presId="urn:microsoft.com/office/officeart/2005/8/layout/radial5"/>
    <dgm:cxn modelId="{1A85425B-135C-4B92-AE00-A59823733170}" type="presParOf" srcId="{D79DD9A9-8279-4CE9-B9DB-DF5C6BECC537}" destId="{221F16CA-F0A0-4962-8121-EB149CDDD8B3}" srcOrd="4" destOrd="0" presId="urn:microsoft.com/office/officeart/2005/8/layout/radial5"/>
    <dgm:cxn modelId="{1DE4CCAB-90D0-4F46-A7BA-F3110FDC7E84}" type="presParOf" srcId="{D79DD9A9-8279-4CE9-B9DB-DF5C6BECC537}" destId="{9BE667EE-8B00-43F0-8A26-0AAAD28FF9CF}" srcOrd="5" destOrd="0" presId="urn:microsoft.com/office/officeart/2005/8/layout/radial5"/>
    <dgm:cxn modelId="{D6E683FE-253B-4ACB-8471-C165DE92CAD7}" type="presParOf" srcId="{9BE667EE-8B00-43F0-8A26-0AAAD28FF9CF}" destId="{01A6180C-EB72-4FBA-A514-AD94FB93EAED}" srcOrd="0" destOrd="0" presId="urn:microsoft.com/office/officeart/2005/8/layout/radial5"/>
    <dgm:cxn modelId="{B8C60509-8ACB-4A04-9FFD-AD2F522A1EBE}" type="presParOf" srcId="{D79DD9A9-8279-4CE9-B9DB-DF5C6BECC537}" destId="{5A56E05E-B916-4AD6-9C46-698B356244F5}" srcOrd="6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4A1D7-4D50-4BB3-8D9E-D15C53E5CAED}">
      <dsp:nvSpPr>
        <dsp:cNvPr id="0" name=""/>
        <dsp:cNvSpPr/>
      </dsp:nvSpPr>
      <dsp:spPr>
        <a:xfrm>
          <a:off x="2017641" y="1273748"/>
          <a:ext cx="909160" cy="909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Reasons for respiration</a:t>
          </a:r>
          <a:endParaRPr lang="en-GB" sz="1000" kern="1200" dirty="0"/>
        </a:p>
      </dsp:txBody>
      <dsp:txXfrm>
        <a:off x="2150784" y="1406891"/>
        <a:ext cx="642874" cy="642874"/>
      </dsp:txXfrm>
    </dsp:sp>
    <dsp:sp modelId="{AB9179F7-7225-4DFC-A15E-560CF9126D57}">
      <dsp:nvSpPr>
        <dsp:cNvPr id="0" name=""/>
        <dsp:cNvSpPr/>
      </dsp:nvSpPr>
      <dsp:spPr>
        <a:xfrm rot="16200000">
          <a:off x="2375883" y="942874"/>
          <a:ext cx="192676" cy="3091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404785" y="1033599"/>
        <a:ext cx="134873" cy="185468"/>
      </dsp:txXfrm>
    </dsp:sp>
    <dsp:sp modelId="{FFBD6D03-DB77-43D7-AFDA-52696438D68F}">
      <dsp:nvSpPr>
        <dsp:cNvPr id="0" name=""/>
        <dsp:cNvSpPr/>
      </dsp:nvSpPr>
      <dsp:spPr>
        <a:xfrm>
          <a:off x="1131565" y="1047"/>
          <a:ext cx="2681313" cy="909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524234" y="134190"/>
        <a:ext cx="1895975" cy="642874"/>
      </dsp:txXfrm>
    </dsp:sp>
    <dsp:sp modelId="{DC2674E5-432C-4E7B-A422-5B5CC0C18F2C}">
      <dsp:nvSpPr>
        <dsp:cNvPr id="0" name=""/>
        <dsp:cNvSpPr/>
      </dsp:nvSpPr>
      <dsp:spPr>
        <a:xfrm rot="1432063">
          <a:off x="2934028" y="1808384"/>
          <a:ext cx="136865" cy="3091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935784" y="1861900"/>
        <a:ext cx="95806" cy="185468"/>
      </dsp:txXfrm>
    </dsp:sp>
    <dsp:sp modelId="{221F16CA-F0A0-4962-8121-EB149CDDD8B3}">
      <dsp:nvSpPr>
        <dsp:cNvPr id="0" name=""/>
        <dsp:cNvSpPr/>
      </dsp:nvSpPr>
      <dsp:spPr>
        <a:xfrm>
          <a:off x="2682030" y="1911146"/>
          <a:ext cx="2461505" cy="909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3042509" y="2044289"/>
        <a:ext cx="1740547" cy="642874"/>
      </dsp:txXfrm>
    </dsp:sp>
    <dsp:sp modelId="{9BE667EE-8B00-43F0-8A26-0AAAD28FF9CF}">
      <dsp:nvSpPr>
        <dsp:cNvPr id="0" name=""/>
        <dsp:cNvSpPr/>
      </dsp:nvSpPr>
      <dsp:spPr>
        <a:xfrm rot="9382105">
          <a:off x="1829640" y="1817967"/>
          <a:ext cx="168954" cy="3091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1878201" y="1869631"/>
        <a:ext cx="118268" cy="185468"/>
      </dsp:txXfrm>
    </dsp:sp>
    <dsp:sp modelId="{5A56E05E-B916-4AD6-9C46-698B356244F5}">
      <dsp:nvSpPr>
        <dsp:cNvPr id="0" name=""/>
        <dsp:cNvSpPr/>
      </dsp:nvSpPr>
      <dsp:spPr>
        <a:xfrm>
          <a:off x="0" y="1904060"/>
          <a:ext cx="2063320" cy="909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302166" y="2037203"/>
        <a:ext cx="1458988" cy="64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012A5-BBC1-4401-9F70-0F309C3151B0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33689-D928-4DF3-95BC-6C55339E3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23EB-C982-4596-BB52-0EB1EBB48DA6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0270-FA2A-41D1-A7E8-AB1C4B6ED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F1A84-1843-4F66-A165-0B3F6682A5A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FD0D4E-4E08-491E-BCCD-041F8E8BD66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9A68F-837C-48E9-9FCC-80A947D1E8B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49689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6041C6C-7CE7-4112-96C5-C1684B13A620}" type="slidenum">
              <a:rPr lang="en-GB" sz="1200">
                <a:latin typeface="Calibri" pitchFamily="34" charset="0"/>
              </a:rPr>
              <a:pPr algn="r" eaLnBrk="1" hangingPunct="1"/>
              <a:t>4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49689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D95C379-BDC0-496A-931A-DF0BD977360B}" type="slidenum">
              <a:rPr lang="en-GB" sz="1200">
                <a:latin typeface="Calibri" pitchFamily="34" charset="0"/>
              </a:rPr>
              <a:pPr algn="r" eaLnBrk="1" hangingPunct="1"/>
              <a:t>5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49826" y="9428470"/>
            <a:ext cx="2946246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EEA181E-8A50-417D-8CD1-7F28496DE77E}" type="slidenum">
              <a:rPr lang="en-GB" sz="1200">
                <a:latin typeface="Calibri" pitchFamily="34" charset="0"/>
              </a:rPr>
              <a:pPr algn="r" eaLnBrk="1" hangingPunct="1"/>
              <a:t>6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3B0C51-E60E-4DB8-A5D8-39D3B73870B5}" type="slidenum">
              <a:rPr lang="en-GB" sz="1300">
                <a:latin typeface="Calibri" pitchFamily="34" charset="0"/>
              </a:rPr>
              <a:pPr algn="r" eaLnBrk="1" hangingPunct="1"/>
              <a:t>7</a:t>
            </a:fld>
            <a:endParaRPr lang="en-GB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80" rIns="95559" bIns="4778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943BC6A-7D21-4DA4-96C8-5122C7EB8BB1}" type="slidenum">
              <a:rPr lang="en-GB" sz="1300">
                <a:latin typeface="Calibri" pitchFamily="34" charset="0"/>
              </a:rPr>
              <a:pPr algn="r" eaLnBrk="1" hangingPunct="1"/>
              <a:t>8</a:t>
            </a:fld>
            <a:endParaRPr lang="en-GB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91F9846-0861-4985-9E05-6064F9ED4F0D}" type="slidenum">
              <a:rPr lang="en-GB" sz="1200">
                <a:latin typeface="Calibri" pitchFamily="34" charset="0"/>
              </a:rPr>
              <a:pPr algn="r" eaLnBrk="1" hangingPunct="1"/>
              <a:t>9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4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4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6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2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E59D-618A-45F8-8277-035B4A333CB9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EAEF-F793-4568-9DAD-897DFECEC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3.png"/><Relationship Id="rId5" Type="http://schemas.openxmlformats.org/officeDocument/2006/relationships/diagramData" Target="../diagrams/data1.xm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00701" y="585994"/>
            <a:ext cx="410527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5745163" y="656501"/>
            <a:ext cx="3816350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052" name="TextBox 18"/>
          <p:cNvSpPr txBox="1">
            <a:spLocks noChangeArrowheads="1"/>
          </p:cNvSpPr>
          <p:nvPr/>
        </p:nvSpPr>
        <p:spPr bwMode="auto">
          <a:xfrm>
            <a:off x="5600701" y="5413388"/>
            <a:ext cx="2052638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Nucleus  	Vacuole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Cellulose	cytoplasm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Chloroplast   	chromosomes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Coverslip	magnification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Plasmid	diffusion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Selectively permeable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differentiate</a:t>
            </a:r>
            <a:endParaRPr lang="en-GB" sz="90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0700" y="5419653"/>
            <a:ext cx="2089150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2054" name="TextBox 20"/>
          <p:cNvSpPr txBox="1">
            <a:spLocks noChangeArrowheads="1"/>
          </p:cNvSpPr>
          <p:nvPr/>
        </p:nvSpPr>
        <p:spPr bwMode="auto">
          <a:xfrm>
            <a:off x="7761288" y="5413387"/>
            <a:ext cx="1944687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1288" y="5419653"/>
            <a:ext cx="1944687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905751" y="6201500"/>
            <a:ext cx="215900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8" name="AutoShape 34"/>
          <p:cNvSpPr>
            <a:spLocks noChangeArrowheads="1"/>
          </p:cNvSpPr>
          <p:nvPr/>
        </p:nvSpPr>
        <p:spPr bwMode="auto">
          <a:xfrm>
            <a:off x="3729040" y="2861026"/>
            <a:ext cx="1728787" cy="3837159"/>
          </a:xfrm>
          <a:prstGeom prst="roundRect">
            <a:avLst>
              <a:gd name="adj" fmla="val 918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59" name="AutoShape 35"/>
          <p:cNvSpPr>
            <a:spLocks noChangeArrowheads="1"/>
          </p:cNvSpPr>
          <p:nvPr/>
        </p:nvSpPr>
        <p:spPr bwMode="auto">
          <a:xfrm>
            <a:off x="200026" y="2861026"/>
            <a:ext cx="3457575" cy="383715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60" name="Text Box 41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061" name="AutoShape 43"/>
          <p:cNvSpPr>
            <a:spLocks noChangeArrowheads="1"/>
          </p:cNvSpPr>
          <p:nvPr/>
        </p:nvSpPr>
        <p:spPr bwMode="auto">
          <a:xfrm>
            <a:off x="200025" y="585994"/>
            <a:ext cx="1728788" cy="220295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2062" name="Text Box 73"/>
          <p:cNvSpPr txBox="1">
            <a:spLocks noChangeArrowheads="1"/>
          </p:cNvSpPr>
          <p:nvPr/>
        </p:nvSpPr>
        <p:spPr bwMode="auto">
          <a:xfrm>
            <a:off x="1423988" y="159818"/>
            <a:ext cx="7129462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1.1 Cell</a:t>
            </a:r>
            <a:r>
              <a:rPr lang="en-GB" b="1" dirty="0">
                <a:latin typeface="Comic Sans MS" pitchFamily="66" charset="0"/>
              </a:rPr>
              <a:t>, Tissues &amp; Organs </a:t>
            </a:r>
          </a:p>
        </p:txBody>
      </p:sp>
      <p:sp>
        <p:nvSpPr>
          <p:cNvPr id="2063" name="Text Box 78"/>
          <p:cNvSpPr txBox="1">
            <a:spLocks noChangeArrowheads="1"/>
          </p:cNvSpPr>
          <p:nvPr/>
        </p:nvSpPr>
        <p:spPr bwMode="auto">
          <a:xfrm>
            <a:off x="5745163" y="2575863"/>
            <a:ext cx="3887787" cy="4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/>
          </a:p>
          <a:p>
            <a:pPr eaLnBrk="1" hangingPunct="1">
              <a:spcBef>
                <a:spcPct val="50000"/>
              </a:spcBef>
            </a:pPr>
            <a:endParaRPr lang="en-GB" sz="900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7832726" y="5773758"/>
            <a:ext cx="287338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39503"/>
              </p:ext>
            </p:extLst>
          </p:nvPr>
        </p:nvGraphicFramePr>
        <p:xfrm>
          <a:off x="5729288" y="656501"/>
          <a:ext cx="3883026" cy="373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42"/>
                <a:gridCol w="1294342"/>
                <a:gridCol w="1294342"/>
              </a:tblGrid>
              <a:tr h="2556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Plant/Animal/Both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Controls the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cells activities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Both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Nuclear membrane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Plant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Contain chlorophyll,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absorb light energy to make food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6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Vacuole</a:t>
                      </a:r>
                    </a:p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03" name="TextBox 6"/>
          <p:cNvSpPr txBox="1">
            <a:spLocks noChangeArrowheads="1"/>
          </p:cNvSpPr>
          <p:nvPr/>
        </p:nvSpPr>
        <p:spPr bwMode="auto">
          <a:xfrm>
            <a:off x="317500" y="2850059"/>
            <a:ext cx="1657351" cy="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Label the Cells</a:t>
            </a:r>
          </a:p>
        </p:txBody>
      </p:sp>
      <p:pic>
        <p:nvPicPr>
          <p:cNvPr id="2104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277802"/>
            <a:ext cx="757238" cy="11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5" name="TextBox 9"/>
          <p:cNvSpPr txBox="1">
            <a:spLocks noChangeArrowheads="1"/>
          </p:cNvSpPr>
          <p:nvPr/>
        </p:nvSpPr>
        <p:spPr bwMode="auto">
          <a:xfrm>
            <a:off x="3703638" y="2918998"/>
            <a:ext cx="1754188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b="1"/>
              <a:t>Label the microscope</a:t>
            </a:r>
          </a:p>
        </p:txBody>
      </p:sp>
      <p:sp>
        <p:nvSpPr>
          <p:cNvPr id="2106" name="TextBox 9"/>
          <p:cNvSpPr txBox="1">
            <a:spLocks noChangeArrowheads="1"/>
          </p:cNvSpPr>
          <p:nvPr/>
        </p:nvSpPr>
        <p:spPr bwMode="auto">
          <a:xfrm>
            <a:off x="3729040" y="4664443"/>
            <a:ext cx="1755775" cy="3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b="1"/>
              <a:t>Explain how to make an onion cell slide.</a:t>
            </a:r>
          </a:p>
        </p:txBody>
      </p:sp>
      <p:grpSp>
        <p:nvGrpSpPr>
          <p:cNvPr id="2107" name="Group 5"/>
          <p:cNvGrpSpPr>
            <a:grpSpLocks/>
          </p:cNvGrpSpPr>
          <p:nvPr/>
        </p:nvGrpSpPr>
        <p:grpSpPr bwMode="auto">
          <a:xfrm>
            <a:off x="1" y="137882"/>
            <a:ext cx="847725" cy="687837"/>
            <a:chOff x="8785370" y="4711028"/>
            <a:chExt cx="847580" cy="697185"/>
          </a:xfrm>
        </p:grpSpPr>
        <p:sp>
          <p:nvSpPr>
            <p:cNvPr id="3" name="Isosceles Triangle 2"/>
            <p:cNvSpPr/>
            <p:nvPr/>
          </p:nvSpPr>
          <p:spPr>
            <a:xfrm>
              <a:off x="8785370" y="4720557"/>
              <a:ext cx="847580" cy="6876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45782" y="5064194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75134" y="5039225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000863" y="4711028"/>
              <a:ext cx="41659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</p:grpSp>
      <p:pic>
        <p:nvPicPr>
          <p:cNvPr id="2108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3277802"/>
            <a:ext cx="3089275" cy="20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" name="TextBox 6"/>
          <p:cNvSpPr txBox="1">
            <a:spLocks noChangeArrowheads="1"/>
          </p:cNvSpPr>
          <p:nvPr/>
        </p:nvSpPr>
        <p:spPr bwMode="auto">
          <a:xfrm>
            <a:off x="215899" y="5408686"/>
            <a:ext cx="1657351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Draw and label a bacterial cell</a:t>
            </a:r>
          </a:p>
        </p:txBody>
      </p:sp>
      <p:sp>
        <p:nvSpPr>
          <p:cNvPr id="2110" name="TextBox 6"/>
          <p:cNvSpPr txBox="1">
            <a:spLocks noChangeArrowheads="1"/>
          </p:cNvSpPr>
          <p:nvPr/>
        </p:nvSpPr>
        <p:spPr bwMode="auto">
          <a:xfrm>
            <a:off x="827088" y="620464"/>
            <a:ext cx="1079501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Explain diffusion</a:t>
            </a:r>
          </a:p>
        </p:txBody>
      </p:sp>
      <p:pic>
        <p:nvPicPr>
          <p:cNvPr id="2111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570325"/>
            <a:ext cx="1749425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2" name="TextBox 6"/>
          <p:cNvSpPr txBox="1">
            <a:spLocks noChangeArrowheads="1"/>
          </p:cNvSpPr>
          <p:nvPr/>
        </p:nvSpPr>
        <p:spPr bwMode="auto">
          <a:xfrm>
            <a:off x="1998664" y="603229"/>
            <a:ext cx="1730375" cy="16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What is a stem cell?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List some ethical issues</a:t>
            </a:r>
          </a:p>
        </p:txBody>
      </p:sp>
      <p:pic>
        <p:nvPicPr>
          <p:cNvPr id="2113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7191"/>
            <a:ext cx="1749425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4" name="TextBox 6"/>
          <p:cNvSpPr txBox="1">
            <a:spLocks noChangeArrowheads="1"/>
          </p:cNvSpPr>
          <p:nvPr/>
        </p:nvSpPr>
        <p:spPr bwMode="auto">
          <a:xfrm>
            <a:off x="5657851" y="4612222"/>
            <a:ext cx="3903663" cy="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 dirty="0"/>
              <a:t>Explain how plants and animals grow</a:t>
            </a:r>
          </a:p>
        </p:txBody>
      </p:sp>
      <p:sp>
        <p:nvSpPr>
          <p:cNvPr id="2115" name="TextBox 6"/>
          <p:cNvSpPr txBox="1">
            <a:spLocks noChangeArrowheads="1"/>
          </p:cNvSpPr>
          <p:nvPr/>
        </p:nvSpPr>
        <p:spPr bwMode="auto">
          <a:xfrm>
            <a:off x="3838576" y="585994"/>
            <a:ext cx="1546225" cy="178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Define </a:t>
            </a:r>
          </a:p>
          <a:p>
            <a:pPr eaLnBrk="1" hangingPunct="1"/>
            <a:r>
              <a:rPr lang="en-GB" sz="1100" b="1"/>
              <a:t>tissue</a:t>
            </a:r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 system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r>
              <a:rPr lang="en-GB" sz="1100" b="1"/>
              <a:t>Organism </a:t>
            </a:r>
          </a:p>
        </p:txBody>
      </p:sp>
    </p:spTree>
    <p:extLst>
      <p:ext uri="{BB962C8B-B14F-4D97-AF65-F5344CB8AC3E}">
        <p14:creationId xmlns:p14="http://schemas.microsoft.com/office/powerpoint/2010/main" val="13297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rol 5"/>
          <p:cNvSpPr>
            <a:spLocks noChangeArrowheads="1" noChangeShapeType="1"/>
          </p:cNvSpPr>
          <p:nvPr/>
        </p:nvSpPr>
        <p:spPr bwMode="auto">
          <a:xfrm>
            <a:off x="2995878" y="8578850"/>
            <a:ext cx="605022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" name="Rectangle 171"/>
          <p:cNvSpPr>
            <a:spLocks noChangeArrowheads="1"/>
          </p:cNvSpPr>
          <p:nvPr/>
        </p:nvSpPr>
        <p:spPr bwMode="auto">
          <a:xfrm>
            <a:off x="194337" y="188914"/>
            <a:ext cx="3238367" cy="18002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Write down the equation for photosynthesis.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why chlorophyll is needed in photosynthesis.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94337" y="3314701"/>
            <a:ext cx="2645040" cy="143827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omic Sans MS" pitchFamily="66" charset="0"/>
                <a:ea typeface="Stone Sans ITC TT-Bold"/>
                <a:cs typeface="Stone Sans ITC TT-Bold"/>
                <a:sym typeface="Stone Sans ITC TT-Bold"/>
              </a:rPr>
              <a:t>Light absorption in a leaf is maximised by:</a:t>
            </a:r>
          </a:p>
        </p:txBody>
      </p:sp>
      <p:sp>
        <p:nvSpPr>
          <p:cNvPr id="2053" name="WordArt 172"/>
          <p:cNvSpPr>
            <a:spLocks noChangeArrowheads="1" noChangeShapeType="1" noTextEdit="1"/>
          </p:cNvSpPr>
          <p:nvPr/>
        </p:nvSpPr>
        <p:spPr bwMode="auto">
          <a:xfrm>
            <a:off x="3705372" y="1124745"/>
            <a:ext cx="288581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1.2 photosynthesis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61661" y="4860925"/>
            <a:ext cx="2529814" cy="1854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Comic Sans MS" pitchFamily="66" charset="0"/>
              </a:rPr>
              <a:t>Explain how to carry out a starch test.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3627041" y="188914"/>
            <a:ext cx="3040592" cy="719137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Comic Sans MS" pitchFamily="66" charset="0"/>
              </a:rPr>
              <a:t>What is the compensation point?</a:t>
            </a:r>
          </a:p>
          <a:p>
            <a:pPr eaLnBrk="1" hangingPunct="1"/>
            <a:endParaRPr lang="en-US" sz="11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endParaRPr lang="en-US" sz="11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6" name="Rectangle 171"/>
          <p:cNvSpPr>
            <a:spLocks noChangeArrowheads="1"/>
          </p:cNvSpPr>
          <p:nvPr/>
        </p:nvSpPr>
        <p:spPr bwMode="auto">
          <a:xfrm>
            <a:off x="3642520" y="1995489"/>
            <a:ext cx="3009635" cy="1181099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 dirty="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What is the glucose used for from photosynthesis</a:t>
            </a:r>
            <a:r>
              <a:rPr lang="en-US" sz="1100" dirty="0" smtClean="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?</a:t>
            </a: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 smtClean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7" name="Rectangle 171"/>
          <p:cNvSpPr>
            <a:spLocks noChangeArrowheads="1"/>
          </p:cNvSpPr>
          <p:nvPr/>
        </p:nvSpPr>
        <p:spPr bwMode="auto">
          <a:xfrm>
            <a:off x="6717506" y="2924176"/>
            <a:ext cx="2964921" cy="8223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How and why would you destarch a plant?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8" name="Rectangle 171"/>
          <p:cNvSpPr>
            <a:spLocks noChangeArrowheads="1"/>
          </p:cNvSpPr>
          <p:nvPr/>
        </p:nvSpPr>
        <p:spPr bwMode="auto">
          <a:xfrm>
            <a:off x="194337" y="2066926"/>
            <a:ext cx="3369071" cy="11858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this result:</a:t>
            </a:r>
          </a:p>
          <a:p>
            <a:pPr>
              <a:buFont typeface="Arial" pitchFamily="34" charset="0"/>
              <a:buChar char="•"/>
            </a:pPr>
            <a:endParaRPr lang="en-US" sz="110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sp>
        <p:nvSpPr>
          <p:cNvPr id="2059" name="Rectangle 171"/>
          <p:cNvSpPr>
            <a:spLocks noChangeArrowheads="1"/>
          </p:cNvSpPr>
          <p:nvPr/>
        </p:nvSpPr>
        <p:spPr bwMode="auto">
          <a:xfrm>
            <a:off x="2995878" y="3314700"/>
            <a:ext cx="3477419" cy="16637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Describe and explain what would happen in these 3 tubes?</a:t>
            </a: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 </a:t>
            </a:r>
            <a:endParaRPr lang="en-US" sz="1100">
              <a:solidFill>
                <a:srgbClr val="FF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0" name="Picture 24" descr="rate of photosynthesis plotted against light intensity. the rate begins to slow as the light intensity continues to incr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b="5553"/>
          <a:stretch>
            <a:fillRect/>
          </a:stretch>
        </p:blipFill>
        <p:spPr bwMode="auto">
          <a:xfrm>
            <a:off x="5983156" y="5453064"/>
            <a:ext cx="1367234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6" descr="rate of photosynthesis plotted against carbon dioxide concentration. the rate begins to slow as the carbon dioxide concentration continues to 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69" y="5497514"/>
            <a:ext cx="135175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71"/>
          <p:cNvSpPr>
            <a:spLocks noChangeArrowheads="1"/>
          </p:cNvSpPr>
          <p:nvPr/>
        </p:nvSpPr>
        <p:spPr bwMode="auto">
          <a:xfrm>
            <a:off x="2746508" y="5051425"/>
            <a:ext cx="4937521" cy="16637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What are the limiting factors on these graphs?</a:t>
            </a:r>
          </a:p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 </a:t>
            </a:r>
            <a:endParaRPr lang="en-US" sz="1100">
              <a:solidFill>
                <a:srgbClr val="FF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3" name="Picture 28" descr="rate of photosynthesis plotted against temperature. the rate begins to slow as the temperature continues to incr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b="7495"/>
          <a:stretch>
            <a:fillRect/>
          </a:stretch>
        </p:blipFill>
        <p:spPr bwMode="auto">
          <a:xfrm>
            <a:off x="2890971" y="5497514"/>
            <a:ext cx="134487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9950"/>
            <a:ext cx="1501379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Rectangle 171"/>
          <p:cNvSpPr>
            <a:spLocks noChangeArrowheads="1"/>
          </p:cNvSpPr>
          <p:nvPr/>
        </p:nvSpPr>
        <p:spPr bwMode="auto">
          <a:xfrm>
            <a:off x="6746743" y="3811589"/>
            <a:ext cx="2964921" cy="120332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How could you increase the rate of photosynthesis in a greenhouse?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6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75" y="3811588"/>
            <a:ext cx="180578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7" name="Rectangle 171"/>
          <p:cNvSpPr>
            <a:spLocks noChangeArrowheads="1"/>
          </p:cNvSpPr>
          <p:nvPr/>
        </p:nvSpPr>
        <p:spPr bwMode="auto">
          <a:xfrm>
            <a:off x="6769100" y="80963"/>
            <a:ext cx="2964921" cy="122396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r>
              <a:rPr lang="en-US" sz="11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Label the leaf</a:t>
            </a:r>
          </a:p>
          <a:p>
            <a:endParaRPr lang="en-US" sz="1100">
              <a:solidFill>
                <a:srgbClr val="000000"/>
              </a:solidFill>
              <a:latin typeface="Comic Sans MS" pitchFamily="66" charset="0"/>
              <a:sym typeface="Arial Rounded MT Bold" pitchFamily="34" charset="0"/>
            </a:endParaRPr>
          </a:p>
        </p:txBody>
      </p:sp>
      <p:pic>
        <p:nvPicPr>
          <p:cNvPr id="2068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22026"/>
          <a:stretch>
            <a:fillRect/>
          </a:stretch>
        </p:blipFill>
        <p:spPr bwMode="auto">
          <a:xfrm>
            <a:off x="7923081" y="188913"/>
            <a:ext cx="129328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Text Box 3"/>
          <p:cNvSpPr txBox="1">
            <a:spLocks noChangeArrowheads="1"/>
          </p:cNvSpPr>
          <p:nvPr/>
        </p:nvSpPr>
        <p:spPr bwMode="auto">
          <a:xfrm>
            <a:off x="7763140" y="5121275"/>
            <a:ext cx="1993239" cy="15938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latin typeface="Comic Sans MS" pitchFamily="66" charset="0"/>
                <a:ea typeface="Stone Sans ITC TT-Bold"/>
                <a:cs typeface="Stone Sans ITC TT-Bold"/>
                <a:sym typeface="Stone Sans ITC TT-Bold"/>
              </a:rPr>
              <a:t>Gas exchange in a leaf is maximised by:</a:t>
            </a:r>
          </a:p>
        </p:txBody>
      </p:sp>
      <p:pic>
        <p:nvPicPr>
          <p:cNvPr id="2070" name="Picture 9" descr="kl%3Bkl'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77" y="1931989"/>
            <a:ext cx="1155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"/>
          <p:cNvSpPr txBox="1">
            <a:spLocks noChangeArrowheads="1"/>
          </p:cNvSpPr>
          <p:nvPr/>
        </p:nvSpPr>
        <p:spPr bwMode="auto">
          <a:xfrm>
            <a:off x="6769101" y="1343025"/>
            <a:ext cx="291332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/>
              <a:t>How is this used to calculate the rate of photosynthesis?</a:t>
            </a:r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  <a:p>
            <a:pPr eaLnBrk="1" hangingPunct="1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019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36" r="8015" b="-536"/>
          <a:stretch>
            <a:fillRect/>
          </a:stretch>
        </p:blipFill>
        <p:spPr bwMode="auto">
          <a:xfrm>
            <a:off x="1212850" y="612631"/>
            <a:ext cx="660400" cy="8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00701" y="585994"/>
            <a:ext cx="410527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745163" y="656501"/>
            <a:ext cx="3816350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3077" name="TextBox 18"/>
          <p:cNvSpPr txBox="1">
            <a:spLocks noChangeArrowheads="1"/>
          </p:cNvSpPr>
          <p:nvPr/>
        </p:nvSpPr>
        <p:spPr bwMode="auto">
          <a:xfrm>
            <a:off x="5600701" y="5413388"/>
            <a:ext cx="2052638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Nucleus  	Vacuole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Cellulose	cytoplasm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Chloroplast   	chromosomes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Coverslip	magnification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Plasmid	diffusion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Selectively permeable</a:t>
            </a:r>
          </a:p>
          <a:p>
            <a:pPr eaLnBrk="1" hangingPunct="1"/>
            <a:r>
              <a:rPr lang="en-GB" sz="900" b="1">
                <a:latin typeface="Comic Sans MS" pitchFamily="66" charset="0"/>
              </a:rPr>
              <a:t>differentiate</a:t>
            </a:r>
            <a:endParaRPr lang="en-GB" sz="90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0700" y="5419653"/>
            <a:ext cx="2089150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7761288" y="5413387"/>
            <a:ext cx="1944687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1288" y="5419653"/>
            <a:ext cx="1944687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905751" y="6201500"/>
            <a:ext cx="215900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83" name="AutoShape 34"/>
          <p:cNvSpPr>
            <a:spLocks noChangeArrowheads="1"/>
          </p:cNvSpPr>
          <p:nvPr/>
        </p:nvSpPr>
        <p:spPr bwMode="auto">
          <a:xfrm>
            <a:off x="3152776" y="2861026"/>
            <a:ext cx="2339975" cy="3837159"/>
          </a:xfrm>
          <a:prstGeom prst="roundRect">
            <a:avLst>
              <a:gd name="adj" fmla="val 918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4" name="AutoShape 35"/>
          <p:cNvSpPr>
            <a:spLocks noChangeArrowheads="1"/>
          </p:cNvSpPr>
          <p:nvPr/>
        </p:nvSpPr>
        <p:spPr bwMode="auto">
          <a:xfrm>
            <a:off x="200026" y="2861026"/>
            <a:ext cx="2913062" cy="3837159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5" name="Text Box 41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3086" name="AutoShape 43"/>
          <p:cNvSpPr>
            <a:spLocks noChangeArrowheads="1"/>
          </p:cNvSpPr>
          <p:nvPr/>
        </p:nvSpPr>
        <p:spPr bwMode="auto">
          <a:xfrm>
            <a:off x="200025" y="585994"/>
            <a:ext cx="1728788" cy="2202958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7" name="Text Box 73"/>
          <p:cNvSpPr txBox="1">
            <a:spLocks noChangeArrowheads="1"/>
          </p:cNvSpPr>
          <p:nvPr/>
        </p:nvSpPr>
        <p:spPr bwMode="auto">
          <a:xfrm>
            <a:off x="1423988" y="159818"/>
            <a:ext cx="7129462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1.3 Nutrition </a:t>
            </a:r>
            <a:r>
              <a:rPr lang="en-GB" b="1" dirty="0">
                <a:latin typeface="Comic Sans MS" pitchFamily="66" charset="0"/>
              </a:rPr>
              <a:t>and Health</a:t>
            </a:r>
          </a:p>
        </p:txBody>
      </p:sp>
      <p:sp>
        <p:nvSpPr>
          <p:cNvPr id="3088" name="Text Box 78"/>
          <p:cNvSpPr txBox="1">
            <a:spLocks noChangeArrowheads="1"/>
          </p:cNvSpPr>
          <p:nvPr/>
        </p:nvSpPr>
        <p:spPr bwMode="auto">
          <a:xfrm>
            <a:off x="5745163" y="2575863"/>
            <a:ext cx="3887787" cy="4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/>
          </a:p>
          <a:p>
            <a:pPr eaLnBrk="1" hangingPunct="1">
              <a:spcBef>
                <a:spcPct val="50000"/>
              </a:spcBef>
            </a:pPr>
            <a:endParaRPr lang="en-GB" sz="900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7832726" y="5773758"/>
            <a:ext cx="287338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29287" y="656501"/>
          <a:ext cx="3883020" cy="458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55"/>
                <a:gridCol w="970755"/>
                <a:gridCol w="970755"/>
                <a:gridCol w="970755"/>
              </a:tblGrid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Food group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Made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up of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5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Growth and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repair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57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Fats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39">
                <a:tc rowSpan="2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Vitamin C</a:t>
                      </a:r>
                    </a:p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Vitamin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39">
                <a:tc rowSpan="2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Calcium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Iron</a:t>
                      </a: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596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Transport medium, chemical reactions, component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of cytoplasm and body fluids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86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Carbohydrate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157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Fibre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113" marB="45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4" name="TextBox 6"/>
          <p:cNvSpPr txBox="1">
            <a:spLocks noChangeArrowheads="1"/>
          </p:cNvSpPr>
          <p:nvPr/>
        </p:nvSpPr>
        <p:spPr bwMode="auto">
          <a:xfrm>
            <a:off x="342479" y="2858768"/>
            <a:ext cx="2954337" cy="4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 dirty="0">
                <a:latin typeface="Comic Sans MS" pitchFamily="66" charset="0"/>
              </a:rPr>
              <a:t>Describe the health problems which could be caused by poor diet.</a:t>
            </a:r>
          </a:p>
        </p:txBody>
      </p:sp>
      <p:sp>
        <p:nvSpPr>
          <p:cNvPr id="3145" name="TextBox 6"/>
          <p:cNvSpPr txBox="1">
            <a:spLocks noChangeArrowheads="1"/>
          </p:cNvSpPr>
          <p:nvPr/>
        </p:nvSpPr>
        <p:spPr bwMode="auto">
          <a:xfrm>
            <a:off x="149226" y="620463"/>
            <a:ext cx="1274763" cy="188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>
                <a:latin typeface="Comic Sans MS" pitchFamily="66" charset="0"/>
              </a:rPr>
              <a:t>How is this used to calculate the energy in food</a:t>
            </a: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r>
              <a:rPr lang="en-GB" sz="900" b="1">
                <a:latin typeface="Comic Sans MS" pitchFamily="66" charset="0"/>
              </a:rPr>
              <a:t>Write the equation</a:t>
            </a:r>
          </a:p>
        </p:txBody>
      </p:sp>
      <p:pic>
        <p:nvPicPr>
          <p:cNvPr id="3146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570325"/>
            <a:ext cx="1749425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7" name="TextBox 6"/>
          <p:cNvSpPr txBox="1">
            <a:spLocks noChangeArrowheads="1"/>
          </p:cNvSpPr>
          <p:nvPr/>
        </p:nvSpPr>
        <p:spPr bwMode="auto">
          <a:xfrm>
            <a:off x="1998664" y="603230"/>
            <a:ext cx="1730375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>
                <a:latin typeface="Comic Sans MS" pitchFamily="66" charset="0"/>
              </a:rPr>
              <a:t>What 3 things determine our energy needs?</a:t>
            </a: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endParaRPr lang="en-GB" sz="900" b="1">
              <a:latin typeface="Comic Sans MS" pitchFamily="66" charset="0"/>
            </a:endParaRPr>
          </a:p>
          <a:p>
            <a:pPr eaLnBrk="1" hangingPunct="1"/>
            <a:r>
              <a:rPr lang="en-GB" sz="900" b="1">
                <a:latin typeface="Comic Sans MS" pitchFamily="66" charset="0"/>
              </a:rPr>
              <a:t>What is obesity?</a:t>
            </a:r>
          </a:p>
        </p:txBody>
      </p:sp>
      <p:pic>
        <p:nvPicPr>
          <p:cNvPr id="3148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7191"/>
            <a:ext cx="1749425" cy="22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9" name="TextBox 6"/>
          <p:cNvSpPr txBox="1">
            <a:spLocks noChangeArrowheads="1"/>
          </p:cNvSpPr>
          <p:nvPr/>
        </p:nvSpPr>
        <p:spPr bwMode="auto">
          <a:xfrm>
            <a:off x="3743325" y="585993"/>
            <a:ext cx="1749425" cy="12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>
                <a:latin typeface="Comic Sans MS" pitchFamily="66" charset="0"/>
              </a:rPr>
              <a:t>How do you calculate</a:t>
            </a:r>
          </a:p>
          <a:p>
            <a:pPr eaLnBrk="1" hangingPunct="1"/>
            <a:r>
              <a:rPr lang="en-GB" sz="1100" b="1">
                <a:latin typeface="Comic Sans MS" pitchFamily="66" charset="0"/>
              </a:rPr>
              <a:t>BMI</a:t>
            </a: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endParaRPr lang="en-GB" sz="1100" b="1">
              <a:latin typeface="Comic Sans MS" pitchFamily="66" charset="0"/>
            </a:endParaRPr>
          </a:p>
          <a:p>
            <a:pPr eaLnBrk="1" hangingPunct="1"/>
            <a:r>
              <a:rPr lang="en-GB" sz="1100" b="1">
                <a:latin typeface="Comic Sans MS" pitchFamily="66" charset="0"/>
              </a:rPr>
              <a:t>BMR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225800" y="2984807"/>
          <a:ext cx="2232026" cy="343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598"/>
                <a:gridCol w="720214"/>
                <a:gridCol w="720214"/>
              </a:tblGrid>
              <a:tr h="57209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Food test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Iodine (starch)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err="1" smtClean="0">
                          <a:solidFill>
                            <a:schemeClr val="tx1"/>
                          </a:solidFill>
                        </a:rPr>
                        <a:t>Benedicts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</a:rPr>
                        <a:t> (sugar)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Biuret (protein)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Ethanol (fats)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164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DCPIP   (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 C)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marT="45108" marB="451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00701" y="585994"/>
            <a:ext cx="410527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extBox 18"/>
          <p:cNvSpPr txBox="1">
            <a:spLocks noChangeArrowheads="1"/>
          </p:cNvSpPr>
          <p:nvPr/>
        </p:nvSpPr>
        <p:spPr bwMode="auto">
          <a:xfrm>
            <a:off x="5673725" y="5413387"/>
            <a:ext cx="1943100" cy="9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Denatured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Enzymes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Active Site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Specificity</a:t>
            </a:r>
          </a:p>
          <a:p>
            <a:pPr algn="ctr" eaLnBrk="1" hangingPunct="1"/>
            <a:r>
              <a:rPr lang="en-GB" sz="900" b="1">
                <a:latin typeface="Comic Sans MS" pitchFamily="66" charset="0"/>
              </a:rPr>
              <a:t>thermostable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00700" y="5419653"/>
            <a:ext cx="2089150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7761288" y="5413387"/>
            <a:ext cx="1944687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1288" y="5419653"/>
            <a:ext cx="1944687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905751" y="6201500"/>
            <a:ext cx="215900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00024" y="585995"/>
            <a:ext cx="2592389" cy="2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300" b="1"/>
              <a:t>How enzymes work.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200024" y="585994"/>
            <a:ext cx="2592389" cy="2886094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849314" y="159816"/>
            <a:ext cx="8207375" cy="3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900" b="1" dirty="0" smtClean="0">
                <a:latin typeface="Comic Sans MS" pitchFamily="66" charset="0"/>
              </a:rPr>
              <a:t>1.4 Enzymes</a:t>
            </a:r>
            <a:endParaRPr lang="en-GB" sz="1900" b="1" dirty="0">
              <a:latin typeface="Comic Sans MS" pitchFamily="66" charset="0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7832726" y="5773758"/>
            <a:ext cx="287338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158" name="AutoShape 17"/>
          <p:cNvSpPr>
            <a:spLocks noChangeArrowheads="1"/>
          </p:cNvSpPr>
          <p:nvPr/>
        </p:nvSpPr>
        <p:spPr bwMode="auto">
          <a:xfrm>
            <a:off x="200024" y="3500292"/>
            <a:ext cx="2592389" cy="319789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59" name="AutoShape 46"/>
          <p:cNvSpPr>
            <a:spLocks noChangeArrowheads="1"/>
          </p:cNvSpPr>
          <p:nvPr/>
        </p:nvSpPr>
        <p:spPr bwMode="auto">
          <a:xfrm>
            <a:off x="2865439" y="585995"/>
            <a:ext cx="2592387" cy="2629135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60" name="AutoShape 69"/>
          <p:cNvSpPr>
            <a:spLocks noChangeArrowheads="1"/>
          </p:cNvSpPr>
          <p:nvPr/>
        </p:nvSpPr>
        <p:spPr bwMode="auto">
          <a:xfrm>
            <a:off x="2865439" y="3287202"/>
            <a:ext cx="2592387" cy="3410982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74624" y="858623"/>
            <a:ext cx="2592389" cy="5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Draw and label a diagram to show how an enzyme works. Label the substrate, enzyme, active site</a:t>
            </a:r>
          </a:p>
        </p:txBody>
      </p:sp>
      <p:sp>
        <p:nvSpPr>
          <p:cNvPr id="6162" name="TextBox 3"/>
          <p:cNvSpPr txBox="1">
            <a:spLocks noChangeArrowheads="1"/>
          </p:cNvSpPr>
          <p:nvPr/>
        </p:nvSpPr>
        <p:spPr bwMode="auto">
          <a:xfrm>
            <a:off x="6313489" y="632999"/>
            <a:ext cx="2592387" cy="4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300" b="1"/>
              <a:t>Factors Affecting Enzyme Action.</a:t>
            </a:r>
          </a:p>
        </p:txBody>
      </p:sp>
      <p:sp>
        <p:nvSpPr>
          <p:cNvPr id="6163" name="TextBox 5"/>
          <p:cNvSpPr txBox="1">
            <a:spLocks noChangeArrowheads="1"/>
          </p:cNvSpPr>
          <p:nvPr/>
        </p:nvSpPr>
        <p:spPr bwMode="auto">
          <a:xfrm>
            <a:off x="444500" y="3572366"/>
            <a:ext cx="2303464" cy="2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/>
              <a:t>Enzymes in Digestion</a:t>
            </a:r>
          </a:p>
        </p:txBody>
      </p:sp>
      <p:sp>
        <p:nvSpPr>
          <p:cNvPr id="6164" name="TextBox 7"/>
          <p:cNvSpPr txBox="1">
            <a:spLocks noChangeArrowheads="1"/>
          </p:cNvSpPr>
          <p:nvPr/>
        </p:nvSpPr>
        <p:spPr bwMode="auto">
          <a:xfrm>
            <a:off x="3019425" y="3320107"/>
            <a:ext cx="2303464" cy="2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/>
              <a:t>Biological Detergents</a:t>
            </a:r>
          </a:p>
        </p:txBody>
      </p:sp>
      <p:sp>
        <p:nvSpPr>
          <p:cNvPr id="6165" name="TextBox 9"/>
          <p:cNvSpPr txBox="1">
            <a:spLocks noChangeArrowheads="1"/>
          </p:cNvSpPr>
          <p:nvPr/>
        </p:nvSpPr>
        <p:spPr bwMode="auto">
          <a:xfrm>
            <a:off x="2865439" y="3624071"/>
            <a:ext cx="2592387" cy="19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>
                <a:latin typeface="Comic Sans MS" pitchFamily="66" charset="0"/>
              </a:rPr>
              <a:t>Explain how biological detergents work.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are their advantages and disadvantages?</a:t>
            </a:r>
          </a:p>
        </p:txBody>
      </p:sp>
      <p:sp>
        <p:nvSpPr>
          <p:cNvPr id="6166" name="TextBox 11"/>
          <p:cNvSpPr txBox="1">
            <a:spLocks noChangeArrowheads="1"/>
          </p:cNvSpPr>
          <p:nvPr/>
        </p:nvSpPr>
        <p:spPr bwMode="auto">
          <a:xfrm>
            <a:off x="5665789" y="913461"/>
            <a:ext cx="3889375" cy="3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/>
          </a:p>
          <a:p>
            <a:pPr algn="ctr" eaLnBrk="1" hangingPunct="1"/>
            <a:r>
              <a:rPr lang="en-GB" sz="1000"/>
              <a:t>.</a:t>
            </a:r>
          </a:p>
        </p:txBody>
      </p:sp>
      <p:sp>
        <p:nvSpPr>
          <p:cNvPr id="6167" name="TextBox 28"/>
          <p:cNvSpPr txBox="1">
            <a:spLocks noChangeArrowheads="1"/>
          </p:cNvSpPr>
          <p:nvPr/>
        </p:nvSpPr>
        <p:spPr bwMode="auto">
          <a:xfrm>
            <a:off x="200472" y="2664230"/>
            <a:ext cx="2543175" cy="76477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100" b="1"/>
              <a:t>Definition of an enzyme</a:t>
            </a:r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  <a:p>
            <a:pPr eaLnBrk="1" hangingPunct="1"/>
            <a:endParaRPr lang="en-GB" sz="1100" b="1"/>
          </a:p>
        </p:txBody>
      </p:sp>
      <p:sp>
        <p:nvSpPr>
          <p:cNvPr id="6168" name="TextBox 2"/>
          <p:cNvSpPr txBox="1">
            <a:spLocks noChangeArrowheads="1"/>
          </p:cNvSpPr>
          <p:nvPr/>
        </p:nvSpPr>
        <p:spPr bwMode="auto">
          <a:xfrm>
            <a:off x="5673726" y="1162585"/>
            <a:ext cx="2232025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latin typeface="Comic Sans MS" pitchFamily="66" charset="0"/>
                <a:sym typeface="Arial Rounded MT Bold" pitchFamily="34" charset="0"/>
              </a:rPr>
              <a:t>Explain the following graphs</a:t>
            </a:r>
          </a:p>
        </p:txBody>
      </p:sp>
      <p:pic>
        <p:nvPicPr>
          <p:cNvPr id="616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9" y="1421113"/>
            <a:ext cx="1323975" cy="1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421113"/>
            <a:ext cx="1323975" cy="11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1" name="TextBox 3"/>
          <p:cNvSpPr txBox="1">
            <a:spLocks noChangeArrowheads="1"/>
          </p:cNvSpPr>
          <p:nvPr/>
        </p:nvSpPr>
        <p:spPr bwMode="auto">
          <a:xfrm>
            <a:off x="2865439" y="654935"/>
            <a:ext cx="2457450" cy="19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>
                <a:latin typeface="Comic Sans MS" pitchFamily="66" charset="0"/>
              </a:rPr>
              <a:t>Explain enzyme specificity.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is a the role of an enzyme?</a:t>
            </a: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endParaRPr lang="en-GB" sz="1000">
              <a:latin typeface="Comic Sans MS" pitchFamily="66" charset="0"/>
            </a:endParaRPr>
          </a:p>
          <a:p>
            <a:pPr eaLnBrk="1" hangingPunct="1"/>
            <a:r>
              <a:rPr lang="en-GB" sz="1000">
                <a:latin typeface="Comic Sans MS" pitchFamily="66" charset="0"/>
              </a:rPr>
              <a:t>What is the Lock and Key model?</a:t>
            </a:r>
          </a:p>
        </p:txBody>
      </p:sp>
      <p:pic>
        <p:nvPicPr>
          <p:cNvPr id="6172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24936" r="14011" b="17174"/>
          <a:stretch>
            <a:fillRect/>
          </a:stretch>
        </p:blipFill>
        <p:spPr bwMode="auto">
          <a:xfrm>
            <a:off x="6764339" y="3459553"/>
            <a:ext cx="1692275" cy="12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0438"/>
              </p:ext>
            </p:extLst>
          </p:nvPr>
        </p:nvGraphicFramePr>
        <p:xfrm>
          <a:off x="241077" y="3928035"/>
          <a:ext cx="2479675" cy="264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85"/>
                <a:gridCol w="597867"/>
                <a:gridCol w="555049"/>
                <a:gridCol w="684374"/>
              </a:tblGrid>
              <a:tr h="647203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Comic Sans MS" pitchFamily="66" charset="0"/>
                        </a:rPr>
                        <a:t>Enzyme</a:t>
                      </a:r>
                      <a:endParaRPr lang="en-GB" sz="9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7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7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omic Sans MS" pitchFamily="66" charset="0"/>
                        </a:rPr>
                        <a:t>Area</a:t>
                      </a:r>
                      <a:r>
                        <a:rPr lang="en-GB" sz="1100" baseline="0" dirty="0" smtClean="0">
                          <a:latin typeface="Comic Sans MS" pitchFamily="66" charset="0"/>
                        </a:rPr>
                        <a:t> of gut</a:t>
                      </a:r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</a:tr>
              <a:tr h="464659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Amylase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</a:tr>
              <a:tr h="464659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Protease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</a:tr>
              <a:tr h="421145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itchFamily="66" charset="0"/>
                        </a:rPr>
                        <a:t>Lipase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latin typeface="Comic Sans MS" pitchFamily="66" charset="0"/>
                      </a:endParaRPr>
                    </a:p>
                    <a:p>
                      <a:endParaRPr lang="en-GB" sz="1100" dirty="0" smtClean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</a:tr>
              <a:tr h="647203">
                <a:tc>
                  <a:txBody>
                    <a:bodyPr/>
                    <a:lstStyle/>
                    <a:p>
                      <a:r>
                        <a:rPr lang="en-GB" sz="800" dirty="0" err="1" smtClean="0">
                          <a:latin typeface="Comic Sans MS" pitchFamily="66" charset="0"/>
                        </a:rPr>
                        <a:t>carbohydrase</a:t>
                      </a:r>
                      <a:endParaRPr lang="en-GB" sz="8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itchFamily="66" charset="0"/>
                      </a:endParaRPr>
                    </a:p>
                  </a:txBody>
                  <a:tcPr marT="45116" marB="45116"/>
                </a:tc>
              </a:tr>
            </a:tbl>
          </a:graphicData>
        </a:graphic>
      </p:graphicFrame>
      <p:sp>
        <p:nvSpPr>
          <p:cNvPr id="6205" name="TextBox 5"/>
          <p:cNvSpPr txBox="1">
            <a:spLocks noChangeArrowheads="1"/>
          </p:cNvSpPr>
          <p:nvPr/>
        </p:nvSpPr>
        <p:spPr bwMode="auto">
          <a:xfrm rot="-1846572">
            <a:off x="736258" y="4068727"/>
            <a:ext cx="950913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1"/>
                </a:solidFill>
                <a:latin typeface="Comic Sans MS" pitchFamily="66" charset="0"/>
              </a:rPr>
              <a:t>Substrate</a:t>
            </a:r>
          </a:p>
        </p:txBody>
      </p:sp>
      <p:sp>
        <p:nvSpPr>
          <p:cNvPr id="6206" name="TextBox 38"/>
          <p:cNvSpPr txBox="1">
            <a:spLocks noChangeArrowheads="1"/>
          </p:cNvSpPr>
          <p:nvPr/>
        </p:nvSpPr>
        <p:spPr bwMode="auto">
          <a:xfrm rot="-1846572">
            <a:off x="1438276" y="3980254"/>
            <a:ext cx="950913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1"/>
                </a:solidFill>
                <a:latin typeface="Comic Sans MS" pitchFamily="66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318071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00701" y="585994"/>
            <a:ext cx="410527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5673725" y="5413387"/>
            <a:ext cx="1943100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KEY WORDS: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Villi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Digestion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Egestion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Emulsify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Permeable</a:t>
            </a:r>
          </a:p>
          <a:p>
            <a:pPr algn="ctr" eaLnBrk="1" hangingPunct="1"/>
            <a:r>
              <a:rPr lang="en-GB" sz="900" b="1" dirty="0" smtClean="0">
                <a:latin typeface="Comic Sans MS" pitchFamily="66" charset="0"/>
              </a:rPr>
              <a:t>Absorption</a:t>
            </a:r>
          </a:p>
          <a:p>
            <a:pPr algn="ctr" eaLnBrk="1" hangingPunct="1"/>
            <a:endParaRPr lang="en-GB" sz="900" b="1" dirty="0" smtClean="0">
              <a:latin typeface="Comic Sans MS" pitchFamily="66" charset="0"/>
            </a:endParaRP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0700" y="5419653"/>
            <a:ext cx="2089150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5126" name="TextBox 20"/>
          <p:cNvSpPr txBox="1">
            <a:spLocks noChangeArrowheads="1"/>
          </p:cNvSpPr>
          <p:nvPr/>
        </p:nvSpPr>
        <p:spPr bwMode="auto">
          <a:xfrm>
            <a:off x="7761288" y="5413387"/>
            <a:ext cx="1944687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1288" y="5419653"/>
            <a:ext cx="1944687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905751" y="6201500"/>
            <a:ext cx="215900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6497" y="656501"/>
            <a:ext cx="4896544" cy="4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1" dirty="0"/>
              <a:t>Annotate the following diagram (include what the structure does and any enzymes/juices produced) 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200025" y="585993"/>
            <a:ext cx="5329238" cy="6116891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563878" y="159818"/>
            <a:ext cx="8207375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1.4 DIGESTION - </a:t>
            </a:r>
            <a:r>
              <a:rPr lang="en-GB" sz="1200" b="1" dirty="0" smtClean="0">
                <a:latin typeface="Comic Sans MS" pitchFamily="66" charset="0"/>
              </a:rPr>
              <a:t>breakdown of large insoluble molecules to small, soluble ones.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7832726" y="5773758"/>
            <a:ext cx="287338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5137" name="TextBox 2"/>
          <p:cNvSpPr txBox="1">
            <a:spLocks noChangeArrowheads="1"/>
          </p:cNvSpPr>
          <p:nvPr/>
        </p:nvSpPr>
        <p:spPr bwMode="auto">
          <a:xfrm>
            <a:off x="273052" y="1084244"/>
            <a:ext cx="5256213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 dirty="0"/>
          </a:p>
        </p:txBody>
      </p:sp>
      <p:sp>
        <p:nvSpPr>
          <p:cNvPr id="5139" name="TextBox 4"/>
          <p:cNvSpPr txBox="1">
            <a:spLocks noChangeArrowheads="1"/>
          </p:cNvSpPr>
          <p:nvPr/>
        </p:nvSpPr>
        <p:spPr bwMode="auto">
          <a:xfrm>
            <a:off x="2936874" y="3215128"/>
            <a:ext cx="2592389" cy="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/>
          </a:p>
        </p:txBody>
      </p:sp>
      <p:sp>
        <p:nvSpPr>
          <p:cNvPr id="5141" name="TextBox 6"/>
          <p:cNvSpPr txBox="1">
            <a:spLocks noChangeArrowheads="1"/>
          </p:cNvSpPr>
          <p:nvPr/>
        </p:nvSpPr>
        <p:spPr bwMode="auto">
          <a:xfrm>
            <a:off x="5673726" y="2881308"/>
            <a:ext cx="3959225" cy="1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/>
              <a:t>Explain how the villus is adapted to it’s function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1" y="1236582"/>
            <a:ext cx="3384376" cy="48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6896" y="3644439"/>
            <a:ext cx="144016" cy="28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spcCol="0" rtlCol="0" anchor="ctr"/>
          <a:lstStyle/>
          <a:p>
            <a:pPr algn="ctr"/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79" y="5194030"/>
            <a:ext cx="171451" cy="3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849314" y="1936525"/>
            <a:ext cx="1367383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4850406"/>
            <a:ext cx="1371600" cy="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1172581" y="5880018"/>
            <a:ext cx="1367383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936876" y="4210773"/>
            <a:ext cx="1367383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306512" y="2647227"/>
            <a:ext cx="1367383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154113" y="3608903"/>
            <a:ext cx="972096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39963" y="5563789"/>
            <a:ext cx="1463216" cy="4935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001713" y="2086940"/>
            <a:ext cx="1367383" cy="7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8301" b="19978"/>
          <a:stretch/>
        </p:blipFill>
        <p:spPr bwMode="auto">
          <a:xfrm>
            <a:off x="7223919" y="1144948"/>
            <a:ext cx="1977554" cy="21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5637213" y="748857"/>
            <a:ext cx="3959225" cy="8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dirty="0"/>
              <a:t>Where would you find this structure?</a:t>
            </a:r>
          </a:p>
          <a:p>
            <a:pPr eaLnBrk="1" hangingPunct="1"/>
            <a:r>
              <a:rPr lang="en-GB" sz="1000" dirty="0"/>
              <a:t> </a:t>
            </a:r>
          </a:p>
          <a:p>
            <a:pPr eaLnBrk="1" hangingPunct="1"/>
            <a:r>
              <a:rPr lang="en-GB" sz="1000" dirty="0"/>
              <a:t>Label the diagram</a:t>
            </a:r>
          </a:p>
          <a:p>
            <a:pPr eaLnBrk="1" hangingPunct="1"/>
            <a:endParaRPr lang="en-GB" sz="1000" dirty="0"/>
          </a:p>
          <a:p>
            <a:pPr eaLnBrk="1" hangingPunct="1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9442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00701" y="585994"/>
            <a:ext cx="4105275" cy="611219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5745163" y="656501"/>
            <a:ext cx="3816350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344488" y="656501"/>
            <a:ext cx="1871662" cy="3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3079" name="AutoShape 15"/>
          <p:cNvSpPr>
            <a:spLocks noChangeArrowheads="1"/>
          </p:cNvSpPr>
          <p:nvPr/>
        </p:nvSpPr>
        <p:spPr bwMode="auto">
          <a:xfrm>
            <a:off x="200026" y="585994"/>
            <a:ext cx="5184775" cy="6112191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200026" y="683137"/>
            <a:ext cx="4968875" cy="52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Label the diagram of the lungs:</a:t>
            </a: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What is the name for movement of gases in and out of the lungs?</a:t>
            </a:r>
          </a:p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 </a:t>
            </a:r>
            <a:r>
              <a:rPr lang="en-GB" sz="900" u="sng">
                <a:latin typeface="Comic Sans MS" pitchFamily="66" charset="0"/>
              </a:rPr>
              <a:t>					</a:t>
            </a: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What is the function of respiratory system?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 u="sng">
                <a:latin typeface="Comic Sans MS" pitchFamily="66" charset="0"/>
              </a:rPr>
              <a:t> 															</a:t>
            </a:r>
            <a:r>
              <a:rPr lang="en-GB" sz="900">
                <a:latin typeface="Comic Sans MS" pitchFamily="66" charset="0"/>
              </a:rPr>
              <a:t> </a:t>
            </a:r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1065214" y="159818"/>
            <a:ext cx="7775575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1.5 </a:t>
            </a:r>
            <a:r>
              <a:rPr lang="en-GB" b="1" dirty="0">
                <a:latin typeface="Comic Sans MS" pitchFamily="66" charset="0"/>
              </a:rPr>
              <a:t>Gaseous Exchange in Animals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273051" y="3926469"/>
            <a:ext cx="3816350" cy="8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>
              <a:latin typeface="Comic Sans MS" pitchFamily="66" charset="0"/>
            </a:endParaRPr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>
            <a:off x="5673726" y="656501"/>
            <a:ext cx="3887788" cy="5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Describe the stages of inhalation: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 u="sng">
                <a:latin typeface="Comic Sans MS" pitchFamily="66" charset="0"/>
              </a:rPr>
              <a:t> 																												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Describe the stages of exhalation: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 u="sng">
                <a:latin typeface="Comic Sans MS" pitchFamily="66" charset="0"/>
              </a:rPr>
              <a:t> 																												</a:t>
            </a:r>
            <a:endParaRPr lang="en-GB" sz="90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Describe the changes that will occur in the respiratory system during exercise: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900" u="sng">
                <a:latin typeface="Comic Sans MS" pitchFamily="66" charset="0"/>
              </a:rPr>
              <a:t> 																								</a:t>
            </a:r>
          </a:p>
        </p:txBody>
      </p:sp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41663"/>
            <a:ext cx="3765550" cy="33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453063" y="3212976"/>
            <a:ext cx="4286250" cy="18881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 dirty="0">
                <a:latin typeface="Comic Sans MS" pitchFamily="66" charset="0"/>
              </a:rPr>
              <a:t>Where and when does anaerobic respiration take place?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 dirty="0">
                <a:latin typeface="Comic Sans MS" pitchFamily="66" charset="0"/>
              </a:rPr>
              <a:t>Why do muscles become fatigued if you exercise hard?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 dirty="0">
                <a:latin typeface="Comic Sans MS" pitchFamily="66" charset="0"/>
              </a:rPr>
              <a:t>Why  is anaerobic respiration much more inefficient than aerobic?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 dirty="0">
                <a:latin typeface="Comic Sans MS" pitchFamily="66" charset="0"/>
              </a:rPr>
              <a:t>What is oxygen debt?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GB" sz="900" dirty="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0701" y="585993"/>
            <a:ext cx="4105275" cy="19256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5738814" y="607929"/>
            <a:ext cx="3816350" cy="64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>
                <a:latin typeface="Comic Sans MS" pitchFamily="66" charset="0"/>
              </a:rPr>
              <a:t>Key </a:t>
            </a:r>
            <a:r>
              <a:rPr lang="en-GB" sz="900" u="sng">
                <a:latin typeface="Comic Sans MS" pitchFamily="66" charset="0"/>
              </a:rPr>
              <a:t>concept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r>
              <a:rPr lang="en-GB" sz="900">
                <a:latin typeface="Comic Sans MS" pitchFamily="66" charset="0"/>
              </a:rPr>
              <a:t>Remember that plants do photosynthesis AND respiration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44488" y="656501"/>
            <a:ext cx="1871662" cy="3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166688" y="1242496"/>
            <a:ext cx="5143500" cy="1129681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7177" name="AutoShape 15"/>
          <p:cNvSpPr>
            <a:spLocks noChangeArrowheads="1"/>
          </p:cNvSpPr>
          <p:nvPr/>
        </p:nvSpPr>
        <p:spPr bwMode="auto">
          <a:xfrm>
            <a:off x="200026" y="585994"/>
            <a:ext cx="5181600" cy="58599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200026" y="585994"/>
            <a:ext cx="3895725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latin typeface="Comic Sans MS" pitchFamily="66" charset="0"/>
              </a:rPr>
              <a:t>Write down the equation for aerobic respiration: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1065214" y="159818"/>
            <a:ext cx="7775575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1.5 </a:t>
            </a:r>
            <a:r>
              <a:rPr lang="en-GB" b="1" dirty="0">
                <a:latin typeface="Comic Sans MS" pitchFamily="66" charset="0"/>
              </a:rPr>
              <a:t>ENERGY FROM RESPIRATION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309563" y="1383508"/>
            <a:ext cx="4714875" cy="8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>
                <a:latin typeface="Comic Sans MS" pitchFamily="66" charset="0"/>
              </a:rPr>
              <a:t> Respiration is controlled by e ________________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>
                <a:latin typeface="Comic Sans MS" pitchFamily="66" charset="0"/>
              </a:rPr>
              <a:t>It takes place all the time in a___________ and p________________.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>
                <a:latin typeface="Comic Sans MS" pitchFamily="66" charset="0"/>
              </a:rPr>
              <a:t> Is called aerobic respiration because it uses o______________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900">
                <a:latin typeface="Comic Sans MS" pitchFamily="66" charset="0"/>
              </a:rPr>
              <a:t>Respiration takes place in the m________________.</a:t>
            </a:r>
          </a:p>
        </p:txBody>
      </p:sp>
      <p:grpSp>
        <p:nvGrpSpPr>
          <p:cNvPr id="7181" name="Group 34"/>
          <p:cNvGrpSpPr>
            <a:grpSpLocks/>
          </p:cNvGrpSpPr>
          <p:nvPr/>
        </p:nvGrpSpPr>
        <p:grpSpPr bwMode="auto">
          <a:xfrm>
            <a:off x="5738813" y="1313001"/>
            <a:ext cx="2714625" cy="1128115"/>
            <a:chOff x="5738818" y="1259666"/>
            <a:chExt cx="4000528" cy="2214578"/>
          </a:xfrm>
        </p:grpSpPr>
        <p:pic>
          <p:nvPicPr>
            <p:cNvPr id="7197" name="Picture 2" descr="http://bobsbeanblog.edublogs.org/files/2010/01/phot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8" y="1473980"/>
              <a:ext cx="3756686" cy="185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8382442" y="1259666"/>
              <a:ext cx="1214195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525150" y="2831402"/>
              <a:ext cx="121419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168246" y="1259666"/>
              <a:ext cx="57083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81791" y="1401153"/>
              <a:ext cx="570836" cy="359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81791" y="2972889"/>
              <a:ext cx="570836" cy="359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095722" y="3117451"/>
              <a:ext cx="57083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52362" y="3117451"/>
              <a:ext cx="573176" cy="356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182" name="Picture 4" descr="http://t2.gstatic.com/images?q=tbn:ANd9GcRn-dgAZq56JmxmbiG3PXitq8_C2Ky21KdMBF_oMpn5jY6V76Cs9Jjd2_AJuA:image1.masterfile.com/em_w/04/38/72/400-0438728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1242494"/>
            <a:ext cx="788988" cy="15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Diagram 34"/>
          <p:cNvGraphicFramePr/>
          <p:nvPr/>
        </p:nvGraphicFramePr>
        <p:xfrm>
          <a:off x="166655" y="2512401"/>
          <a:ext cx="5143536" cy="282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84" name="Picture 30" descr="http://us.123rf.com/400wm/400/400/rudall30/rudall301201/rudall30120100059/12342378-cartoon-illustration-of-a-muscular-man-holding-a-dumbbe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4134857"/>
            <a:ext cx="642937" cy="7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2" descr="http://wizznotes.com/wp-content/uploads/2010/12/image00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82131"/>
            <a:ext cx="1071562" cy="6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4" descr="Picture of Radia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3852828"/>
            <a:ext cx="755650" cy="7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AutoShape 11"/>
          <p:cNvSpPr>
            <a:spLocks noChangeArrowheads="1"/>
          </p:cNvSpPr>
          <p:nvPr/>
        </p:nvSpPr>
        <p:spPr bwMode="auto">
          <a:xfrm>
            <a:off x="166688" y="5474493"/>
            <a:ext cx="4143375" cy="1198623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66689" y="5474493"/>
            <a:ext cx="4857750" cy="8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13" tIns="43407" rIns="86813" bIns="4340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900" dirty="0">
                <a:latin typeface="+mj-lt"/>
              </a:rPr>
              <a:t>The response to exercise:</a:t>
            </a:r>
          </a:p>
          <a:p>
            <a:pPr>
              <a:spcBef>
                <a:spcPct val="50000"/>
              </a:spcBef>
              <a:defRPr/>
            </a:pPr>
            <a:r>
              <a:rPr lang="en-GB" sz="900" dirty="0">
                <a:latin typeface="+mj-lt"/>
              </a:rPr>
              <a:t>Heart rate →</a:t>
            </a:r>
          </a:p>
          <a:p>
            <a:pPr>
              <a:spcBef>
                <a:spcPct val="50000"/>
              </a:spcBef>
              <a:defRPr/>
            </a:pPr>
            <a:endParaRPr lang="en-GB" sz="9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900" dirty="0">
                <a:latin typeface="+mj-lt"/>
              </a:rPr>
              <a:t>Breathing rate →</a:t>
            </a:r>
          </a:p>
        </p:txBody>
      </p:sp>
      <p:sp>
        <p:nvSpPr>
          <p:cNvPr id="7189" name="AutoShape 11"/>
          <p:cNvSpPr>
            <a:spLocks noChangeArrowheads="1"/>
          </p:cNvSpPr>
          <p:nvPr/>
        </p:nvSpPr>
        <p:spPr bwMode="auto">
          <a:xfrm>
            <a:off x="6419974" y="5192463"/>
            <a:ext cx="3357562" cy="1480652"/>
          </a:xfrm>
          <a:prstGeom prst="roundRect">
            <a:avLst>
              <a:gd name="adj" fmla="val 509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7190" name="Text Box 18"/>
          <p:cNvSpPr txBox="1">
            <a:spLocks noChangeArrowheads="1"/>
          </p:cNvSpPr>
          <p:nvPr/>
        </p:nvSpPr>
        <p:spPr bwMode="auto">
          <a:xfrm>
            <a:off x="6419974" y="5263195"/>
            <a:ext cx="3357562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/>
              <a:t>The fit person has a ______________resting heart rate, before they begin to exercise</a:t>
            </a:r>
          </a:p>
          <a:p>
            <a:pPr eaLnBrk="1" hangingPunct="1"/>
            <a:r>
              <a:rPr lang="en-GB" sz="900"/>
              <a:t>The fit persons heart rate rises more ______________</a:t>
            </a:r>
          </a:p>
          <a:p>
            <a:pPr eaLnBrk="1" hangingPunct="1"/>
            <a:r>
              <a:rPr lang="en-GB" sz="900"/>
              <a:t>The maximum heart rate reached by the fit person is a lot __________________than the unfit person</a:t>
            </a:r>
          </a:p>
          <a:p>
            <a:pPr eaLnBrk="1" hangingPunct="1"/>
            <a:r>
              <a:rPr lang="en-GB" sz="900"/>
              <a:t>The fit persons heart rate drops ____________when they finish exercise</a:t>
            </a:r>
          </a:p>
          <a:p>
            <a:pPr eaLnBrk="1" hangingPunct="1"/>
            <a:r>
              <a:rPr lang="en-GB" sz="900"/>
              <a:t>The heart rate of the fit person returns to their resting heart rate in a _________________time.</a:t>
            </a:r>
          </a:p>
        </p:txBody>
      </p:sp>
      <p:sp>
        <p:nvSpPr>
          <p:cNvPr id="7191" name="AutoShape 15"/>
          <p:cNvSpPr>
            <a:spLocks noChangeArrowheads="1"/>
          </p:cNvSpPr>
          <p:nvPr/>
        </p:nvSpPr>
        <p:spPr bwMode="auto">
          <a:xfrm>
            <a:off x="5453063" y="2564904"/>
            <a:ext cx="4202112" cy="585993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7192" name="Text Box 16"/>
          <p:cNvSpPr txBox="1">
            <a:spLocks noChangeArrowheads="1"/>
          </p:cNvSpPr>
          <p:nvPr/>
        </p:nvSpPr>
        <p:spPr bwMode="auto">
          <a:xfrm>
            <a:off x="5595940" y="2564904"/>
            <a:ext cx="3857625" cy="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Write down the equation for anaerobic respiration:</a:t>
            </a:r>
          </a:p>
        </p:txBody>
      </p:sp>
      <p:pic>
        <p:nvPicPr>
          <p:cNvPr id="7193" name="Picture 36" descr="http://www.teachpe.com/images/exercise_physiology/heartrate_grap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5373216"/>
            <a:ext cx="1928813" cy="1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ight Arrow 42"/>
          <p:cNvSpPr/>
          <p:nvPr/>
        </p:nvSpPr>
        <p:spPr>
          <a:xfrm>
            <a:off x="5953126" y="5827030"/>
            <a:ext cx="428625" cy="35253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rot="10800000" flipV="1">
            <a:off x="5595939" y="5615507"/>
            <a:ext cx="357187" cy="141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5595939" y="5756521"/>
            <a:ext cx="357187" cy="21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10313" y="585993"/>
            <a:ext cx="3395662" cy="284379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5745163" y="656501"/>
            <a:ext cx="3816350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44488" y="656501"/>
            <a:ext cx="1871662" cy="3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200025" y="3429784"/>
            <a:ext cx="5257800" cy="3268400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200026" y="585993"/>
            <a:ext cx="6038850" cy="2771717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065214" y="159818"/>
            <a:ext cx="7775575" cy="3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1.7A Organisms </a:t>
            </a:r>
            <a:r>
              <a:rPr lang="en-GB" b="1" dirty="0">
                <a:latin typeface="Comic Sans MS" pitchFamily="66" charset="0"/>
              </a:rPr>
              <a:t>in their environment</a:t>
            </a:r>
          </a:p>
        </p:txBody>
      </p: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273050" y="3500291"/>
            <a:ext cx="5113338" cy="29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1" u="sng">
                <a:latin typeface="Comic Sans MS" pitchFamily="66" charset="0"/>
              </a:rPr>
              <a:t>Quadrats</a:t>
            </a:r>
          </a:p>
          <a:p>
            <a:pPr eaLnBrk="1" hangingPunct="1">
              <a:spcBef>
                <a:spcPct val="50000"/>
              </a:spcBef>
            </a:pPr>
            <a:r>
              <a:rPr lang="en-GB" sz="1300">
                <a:latin typeface="Comic Sans MS" pitchFamily="66" charset="0"/>
              </a:rPr>
              <a:t>What is a quadrat?</a:t>
            </a:r>
          </a:p>
          <a:p>
            <a:pPr eaLnBrk="1" hangingPunct="1">
              <a:spcBef>
                <a:spcPct val="50000"/>
              </a:spcBef>
            </a:pPr>
            <a:endParaRPr lang="en-GB" sz="13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300">
                <a:latin typeface="Comic Sans MS" pitchFamily="66" charset="0"/>
              </a:rPr>
              <a:t>What do we use it for?</a:t>
            </a:r>
          </a:p>
          <a:p>
            <a:pPr eaLnBrk="1" hangingPunct="1">
              <a:spcBef>
                <a:spcPct val="50000"/>
              </a:spcBef>
            </a:pPr>
            <a:endParaRPr lang="en-GB" sz="13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300">
                <a:latin typeface="Comic Sans MS" pitchFamily="66" charset="0"/>
              </a:rPr>
              <a:t>What do you do to get valid results?</a:t>
            </a:r>
          </a:p>
          <a:p>
            <a:pPr eaLnBrk="1" hangingPunct="1">
              <a:spcBef>
                <a:spcPct val="50000"/>
              </a:spcBef>
            </a:pPr>
            <a:endParaRPr lang="en-GB" sz="13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3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3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300">
                <a:latin typeface="Comic Sans MS" pitchFamily="66" charset="0"/>
              </a:rPr>
              <a:t>Is it random?</a:t>
            </a: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6310313" y="656502"/>
            <a:ext cx="3251200" cy="27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u="sng" dirty="0" smtClean="0">
                <a:latin typeface="Comic Sans MS" pitchFamily="66" charset="0"/>
              </a:rPr>
              <a:t>Key definitions &amp; </a:t>
            </a:r>
            <a:r>
              <a:rPr lang="en-GB" sz="900" b="1" u="sng" dirty="0" err="1" smtClean="0">
                <a:latin typeface="Comic Sans MS" pitchFamily="66" charset="0"/>
              </a:rPr>
              <a:t>egs</a:t>
            </a:r>
            <a:r>
              <a:rPr lang="en-GB" sz="900" dirty="0" smtClean="0">
                <a:latin typeface="Comic Sans MS" pitchFamily="66" charset="0"/>
              </a:rPr>
              <a:t>:</a:t>
            </a: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 dirty="0"/>
              <a:t>Producer </a:t>
            </a:r>
            <a:r>
              <a:rPr lang="en-GB" sz="900" dirty="0" smtClean="0"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GB" sz="900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 dirty="0"/>
              <a:t>Consumer </a:t>
            </a:r>
            <a:r>
              <a:rPr lang="en-GB" sz="900" dirty="0" smtClean="0"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GB" sz="900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 dirty="0"/>
              <a:t>Trophic </a:t>
            </a:r>
            <a:r>
              <a:rPr lang="en-GB" sz="900" dirty="0" smtClean="0"/>
              <a:t>level:</a:t>
            </a:r>
            <a:endParaRPr lang="en-GB" sz="900" dirty="0"/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95940" y="3429785"/>
            <a:ext cx="4105275" cy="32433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3" name="TextBox 9"/>
          <p:cNvSpPr txBox="1">
            <a:spLocks noChangeArrowheads="1"/>
          </p:cNvSpPr>
          <p:nvPr/>
        </p:nvSpPr>
        <p:spPr bwMode="auto">
          <a:xfrm>
            <a:off x="5595939" y="3429784"/>
            <a:ext cx="4071937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00" b="1" u="sng">
                <a:latin typeface="Comic Sans MS" pitchFamily="66" charset="0"/>
              </a:rPr>
              <a:t>Transects</a:t>
            </a:r>
          </a:p>
          <a:p>
            <a:pPr eaLnBrk="1" hangingPunct="1"/>
            <a:endParaRPr lang="en-GB" sz="900" b="1" u="sng">
              <a:latin typeface="Comic Sans MS" pitchFamily="66" charset="0"/>
            </a:endParaRPr>
          </a:p>
          <a:p>
            <a:pPr eaLnBrk="1" hangingPunct="1"/>
            <a:r>
              <a:rPr lang="en-GB" sz="900">
                <a:latin typeface="Comic Sans MS" pitchFamily="66" charset="0"/>
              </a:rPr>
              <a:t>What is the most common type of transect?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r>
              <a:rPr lang="en-GB" sz="900">
                <a:latin typeface="Comic Sans MS" pitchFamily="66" charset="0"/>
              </a:rPr>
              <a:t>What do we use a transect for?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r>
              <a:rPr lang="en-GB" sz="900">
                <a:latin typeface="Comic Sans MS" pitchFamily="66" charset="0"/>
              </a:rPr>
              <a:t>Explain how do you use a transect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r>
              <a:rPr lang="en-GB" sz="900">
                <a:latin typeface="Comic Sans MS" pitchFamily="66" charset="0"/>
              </a:rPr>
              <a:t>Is it random?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97405"/>
              </p:ext>
            </p:extLst>
          </p:nvPr>
        </p:nvGraphicFramePr>
        <p:xfrm>
          <a:off x="309563" y="633480"/>
          <a:ext cx="5786436" cy="265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072"/>
                <a:gridCol w="4419364"/>
              </a:tblGrid>
              <a:tr h="43479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Term</a:t>
                      </a:r>
                      <a:endParaRPr lang="en-GB" sz="12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Definition</a:t>
                      </a:r>
                      <a:endParaRPr lang="en-GB" sz="1200" dirty="0"/>
                    </a:p>
                  </a:txBody>
                  <a:tcPr marL="91439" marR="91439" marT="45125" marB="45125"/>
                </a:tc>
              </a:tr>
              <a:tr h="29954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Species</a:t>
                      </a:r>
                      <a:endParaRPr lang="en-GB" sz="14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9" marR="91439" marT="45125" marB="45125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Population</a:t>
                      </a:r>
                      <a:endParaRPr lang="en-GB" sz="14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9" marR="91439" marT="45125" marB="45125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Community</a:t>
                      </a:r>
                      <a:endParaRPr lang="en-GB" sz="14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9" marR="91439" marT="45125" marB="45125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Environment</a:t>
                      </a:r>
                      <a:endParaRPr lang="en-GB" sz="11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9" marR="91439" marT="45125" marB="45125"/>
                </a:tc>
              </a:tr>
              <a:tr h="23092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Habitat</a:t>
                      </a:r>
                      <a:endParaRPr lang="en-GB" sz="14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9" marR="91439" marT="45125" marB="45125"/>
                </a:tc>
              </a:tr>
              <a:tr h="23092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Biodiversity </a:t>
                      </a:r>
                      <a:endParaRPr lang="en-GB" sz="1400" dirty="0"/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9" marR="91439" marT="45125" marB="45125"/>
                </a:tc>
              </a:tr>
              <a:tr h="23092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itchFamily="66" charset="0"/>
                        </a:rPr>
                        <a:t>Ecosystem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marL="91439" marR="91439" marT="45125" marB="45125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39" marR="91439" marT="45125" marB="45125"/>
                </a:tc>
              </a:tr>
            </a:tbl>
          </a:graphicData>
        </a:graphic>
      </p:graphicFrame>
      <p:pic>
        <p:nvPicPr>
          <p:cNvPr id="5157" name="Picture 6" descr="systematic_samp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8594" r="6389" b="75505"/>
          <a:stretch>
            <a:fillRect/>
          </a:stretch>
        </p:blipFill>
        <p:spPr bwMode="auto">
          <a:xfrm>
            <a:off x="5745163" y="6093296"/>
            <a:ext cx="3887788" cy="4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8" descr="http://www.sciencequiz.net/jcscience/jcbiology/habitat/mcq/images/quadr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41305"/>
            <a:ext cx="1157288" cy="84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65439" y="3508202"/>
            <a:ext cx="2592387" cy="318998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6822" tIns="43411" rIns="86822" bIns="43411" rtlCol="0">
            <a:noAutofit/>
          </a:bodyPr>
          <a:lstStyle/>
          <a:p>
            <a:endParaRPr lang="en-GB" sz="900" dirty="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0701" y="585994"/>
            <a:ext cx="4105275" cy="4761586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2931162" y="3612894"/>
            <a:ext cx="2489891" cy="23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900" dirty="0" smtClean="0">
                <a:latin typeface="Comic Sans MS" pitchFamily="66" charset="0"/>
              </a:rPr>
              <a:t>What is biomass?</a:t>
            </a: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r>
              <a:rPr lang="en-GB" sz="900" dirty="0" smtClean="0">
                <a:latin typeface="Comic Sans MS" pitchFamily="66" charset="0"/>
              </a:rPr>
              <a:t>Why do numbers and biomass decrease as you move up a food chain?</a:t>
            </a: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 smtClean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  <a:p>
            <a:endParaRPr lang="en-GB" sz="900" dirty="0">
              <a:latin typeface="Comic Sans MS" pitchFamily="66" charset="0"/>
            </a:endParaRPr>
          </a:p>
        </p:txBody>
      </p:sp>
      <p:sp>
        <p:nvSpPr>
          <p:cNvPr id="4100" name="TextBox 18"/>
          <p:cNvSpPr txBox="1">
            <a:spLocks noChangeArrowheads="1"/>
          </p:cNvSpPr>
          <p:nvPr/>
        </p:nvSpPr>
        <p:spPr bwMode="auto">
          <a:xfrm>
            <a:off x="5673725" y="5413387"/>
            <a:ext cx="1800225" cy="11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 dirty="0">
                <a:latin typeface="Comic Sans MS" pitchFamily="66" charset="0"/>
              </a:rPr>
              <a:t>KEY WORDS:</a:t>
            </a: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  <a:p>
            <a:pPr algn="ctr" eaLnBrk="1" hangingPunct="1"/>
            <a:r>
              <a:rPr lang="en-GB" sz="900" dirty="0">
                <a:latin typeface="Comic Sans MS" pitchFamily="66" charset="0"/>
              </a:rPr>
              <a:t>Biomass</a:t>
            </a:r>
          </a:p>
          <a:p>
            <a:pPr algn="ctr" eaLnBrk="1" hangingPunct="1"/>
            <a:r>
              <a:rPr lang="en-GB" sz="900" dirty="0" smtClean="0">
                <a:latin typeface="Comic Sans MS" pitchFamily="66" charset="0"/>
              </a:rPr>
              <a:t>Energy</a:t>
            </a:r>
          </a:p>
          <a:p>
            <a:pPr algn="ctr" eaLnBrk="1" hangingPunct="1"/>
            <a:r>
              <a:rPr lang="en-GB" sz="900" dirty="0" smtClean="0">
                <a:latin typeface="Comic Sans MS" pitchFamily="66" charset="0"/>
              </a:rPr>
              <a:t>Pyramid of numbers</a:t>
            </a:r>
          </a:p>
          <a:p>
            <a:pPr algn="ctr" eaLnBrk="1" hangingPunct="1"/>
            <a:r>
              <a:rPr lang="en-GB" sz="900" dirty="0" smtClean="0">
                <a:latin typeface="Comic Sans MS" pitchFamily="66" charset="0"/>
              </a:rPr>
              <a:t>Kingdom </a:t>
            </a:r>
          </a:p>
          <a:p>
            <a:pPr algn="ctr" eaLnBrk="1" hangingPunct="1"/>
            <a:r>
              <a:rPr lang="en-GB" sz="900" dirty="0" smtClean="0">
                <a:latin typeface="Comic Sans MS" pitchFamily="66" charset="0"/>
              </a:rPr>
              <a:t>Classification </a:t>
            </a:r>
            <a:endParaRPr lang="en-GB" sz="900" dirty="0">
              <a:latin typeface="Comic Sans MS" pitchFamily="66" charset="0"/>
            </a:endParaRPr>
          </a:p>
          <a:p>
            <a:pPr algn="ctr" eaLnBrk="1" hangingPunct="1"/>
            <a:endParaRPr lang="en-GB" sz="900" b="1" dirty="0">
              <a:latin typeface="Comic Sans MS" pitchFamily="66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0700" y="5419653"/>
            <a:ext cx="2089150" cy="12832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4102" name="TextBox 20"/>
          <p:cNvSpPr txBox="1">
            <a:spLocks noChangeArrowheads="1"/>
          </p:cNvSpPr>
          <p:nvPr/>
        </p:nvSpPr>
        <p:spPr bwMode="auto">
          <a:xfrm>
            <a:off x="7761288" y="5413387"/>
            <a:ext cx="1944687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900" b="1">
                <a:latin typeface="Comic Sans MS" pitchFamily="66" charset="0"/>
              </a:rPr>
              <a:t>ASSESSMENT:</a:t>
            </a: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  <a:p>
            <a:pPr eaLnBrk="1" hangingPunct="1"/>
            <a:endParaRPr lang="en-GB" sz="900">
              <a:latin typeface="Comic Sans MS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61288" y="5419653"/>
            <a:ext cx="1944687" cy="1278530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7905751" y="6201500"/>
            <a:ext cx="215900" cy="216222"/>
          </a:xfrm>
          <a:prstGeom prst="cloudCallout">
            <a:avLst>
              <a:gd name="adj1" fmla="val -52204"/>
              <a:gd name="adj2" fmla="val 7608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813" tIns="43407" rIns="86813" bIns="43407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ounded Rectangle 21"/>
          <p:cNvSpPr/>
          <p:nvPr/>
        </p:nvSpPr>
        <p:spPr>
          <a:xfrm>
            <a:off x="200026" y="159818"/>
            <a:ext cx="9432925" cy="316499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13" tIns="43407" rIns="86813" bIns="43407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44488" y="656501"/>
            <a:ext cx="1871662" cy="3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00025" y="3429784"/>
            <a:ext cx="2520950" cy="3268400"/>
          </a:xfrm>
          <a:prstGeom prst="roundRect">
            <a:avLst>
              <a:gd name="adj" fmla="val 5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2865439" y="585993"/>
            <a:ext cx="2592387" cy="2771717"/>
          </a:xfrm>
          <a:prstGeom prst="roundRect">
            <a:avLst>
              <a:gd name="adj" fmla="val 7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901691" y="585994"/>
            <a:ext cx="2519362" cy="3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dirty="0" smtClean="0">
                <a:latin typeface="Comic Sans MS" pitchFamily="66" charset="0"/>
              </a:rPr>
              <a:t>What would happen if the rabbits died of a disease?</a:t>
            </a:r>
            <a:endParaRPr lang="en-GB" sz="900" dirty="0">
              <a:latin typeface="Comic Sans MS" pitchFamily="66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93089" y="2"/>
            <a:ext cx="1512887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00025" y="585993"/>
            <a:ext cx="2520950" cy="2771717"/>
          </a:xfrm>
          <a:prstGeom prst="roundRect">
            <a:avLst>
              <a:gd name="adj" fmla="val 609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endParaRPr lang="en-GB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00026" y="585994"/>
            <a:ext cx="2449513" cy="9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dirty="0">
                <a:latin typeface="Comic Sans MS" pitchFamily="66" charset="0"/>
              </a:rPr>
              <a:t>What is the main source of energy for living things?</a:t>
            </a:r>
          </a:p>
          <a:p>
            <a:pPr eaLnBrk="1" hangingPunct="1">
              <a:spcBef>
                <a:spcPct val="50000"/>
              </a:spcBef>
            </a:pPr>
            <a:endParaRPr lang="en-GB" sz="9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900" dirty="0" smtClean="0">
                <a:latin typeface="Comic Sans MS" pitchFamily="66" charset="0"/>
              </a:rPr>
              <a:t>Draw a pyramid of numbers for this food chain.</a:t>
            </a:r>
            <a:endParaRPr lang="en-GB" sz="900" dirty="0">
              <a:latin typeface="Comic Sans MS" pitchFamily="66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65214" y="159818"/>
            <a:ext cx="7775575" cy="3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latin typeface="Comic Sans MS" pitchFamily="66" charset="0"/>
              </a:rPr>
              <a:t>1.7A ENERGY </a:t>
            </a:r>
            <a:r>
              <a:rPr lang="en-GB" b="1" dirty="0">
                <a:latin typeface="Comic Sans MS" pitchFamily="66" charset="0"/>
              </a:rPr>
              <a:t>FLOWS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72479" y="3508201"/>
            <a:ext cx="2448495" cy="3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dirty="0" smtClean="0">
                <a:latin typeface="Comic Sans MS" pitchFamily="66" charset="0"/>
              </a:rPr>
              <a:t>Calculate the amount of energy lost due to respiration (heat &amp; movement).</a:t>
            </a:r>
            <a:endParaRPr lang="en-GB" sz="900" dirty="0">
              <a:latin typeface="Comic Sans MS" pitchFamily="66" charset="0"/>
            </a:endParaRP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7832726" y="5773758"/>
            <a:ext cx="287338" cy="28359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13" tIns="43407" rIns="86813" bIns="43407" anchor="ctr"/>
          <a:lstStyle/>
          <a:p>
            <a:pPr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72" y="1018438"/>
            <a:ext cx="2307771" cy="13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9" y="1509552"/>
            <a:ext cx="2167260" cy="5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0" y="4254090"/>
            <a:ext cx="2279724" cy="10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08515" y="5428832"/>
            <a:ext cx="2448495" cy="3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13" tIns="43407" rIns="86813" bIns="43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dirty="0" smtClean="0">
                <a:latin typeface="Comic Sans MS" pitchFamily="66" charset="0"/>
              </a:rPr>
              <a:t>Calculate the percentage of the energy eaten which is used to produce new tissue.</a:t>
            </a:r>
            <a:endParaRPr lang="en-GB" sz="9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45142"/>
              </p:ext>
            </p:extLst>
          </p:nvPr>
        </p:nvGraphicFramePr>
        <p:xfrm>
          <a:off x="5754432" y="980729"/>
          <a:ext cx="3801080" cy="365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52"/>
                <a:gridCol w="936104"/>
                <a:gridCol w="858095"/>
                <a:gridCol w="1170129"/>
              </a:tblGrid>
              <a:tr h="683219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</a:rPr>
                        <a:t>Cell wall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</a:rPr>
                        <a:t>Nutrition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</a:rPr>
                        <a:t>Cell</a:t>
                      </a: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</a:rPr>
                        <a:t> organisation</a:t>
                      </a:r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75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Bacteria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750">
                <a:tc>
                  <a:txBody>
                    <a:bodyPr/>
                    <a:lstStyle/>
                    <a:p>
                      <a:r>
                        <a:rPr lang="en-GB" sz="800" dirty="0" err="1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Protoctista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75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Fungi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75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Plants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75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latin typeface="Comic Sans MS" pitchFamily="66" charset="0"/>
                        </a:rPr>
                        <a:t>Animals 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latin typeface="Comic Sans MS" pitchFamily="66" charset="0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73725" y="703730"/>
            <a:ext cx="3935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omic Sans MS" pitchFamily="66" charset="0"/>
              </a:rPr>
              <a:t>Complete the information about the 5 kingdoms.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22283" y="4725145"/>
            <a:ext cx="3935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Comic Sans MS" pitchFamily="66" charset="0"/>
              </a:rPr>
              <a:t>Why do we classify  organisms?</a:t>
            </a: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897</Words>
  <Application>Microsoft Office PowerPoint</Application>
  <PresentationFormat>A4 Paper (210x297 mm)</PresentationFormat>
  <Paragraphs>443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SPENCE</dc:creator>
  <cp:lastModifiedBy>L Monroe</cp:lastModifiedBy>
  <cp:revision>16</cp:revision>
  <cp:lastPrinted>2016-06-02T09:19:53Z</cp:lastPrinted>
  <dcterms:created xsi:type="dcterms:W3CDTF">2015-04-29T13:08:44Z</dcterms:created>
  <dcterms:modified xsi:type="dcterms:W3CDTF">2016-06-02T09:38:28Z</dcterms:modified>
</cp:coreProperties>
</file>