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72" r:id="rId3"/>
    <p:sldId id="273" r:id="rId4"/>
    <p:sldId id="271" r:id="rId5"/>
    <p:sldId id="269" r:id="rId6"/>
    <p:sldId id="264" r:id="rId7"/>
    <p:sldId id="275" r:id="rId8"/>
    <p:sldId id="265" r:id="rId9"/>
    <p:sldId id="276" r:id="rId10"/>
  </p:sldIdLst>
  <p:sldSz cx="9904413" cy="69484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62" y="78"/>
      </p:cViewPr>
      <p:guideLst>
        <p:guide orient="horz" pos="2189"/>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900CB-BDA4-4DA7-BA18-2577F894C977}" type="datetimeFigureOut">
              <a:rPr lang="en-GB" smtClean="0"/>
              <a:t>19/04/2018</a:t>
            </a:fld>
            <a:endParaRPr lang="en-GB"/>
          </a:p>
        </p:txBody>
      </p:sp>
      <p:sp>
        <p:nvSpPr>
          <p:cNvPr id="4" name="Slide Image Placeholder 3"/>
          <p:cNvSpPr>
            <a:spLocks noGrp="1" noRot="1" noChangeAspect="1"/>
          </p:cNvSpPr>
          <p:nvPr>
            <p:ph type="sldImg" idx="2"/>
          </p:nvPr>
        </p:nvSpPr>
        <p:spPr>
          <a:xfrm>
            <a:off x="985838" y="685800"/>
            <a:ext cx="48863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8B3F7-EEE6-418D-A8EF-3DDBE6D09E91}" type="slidenum">
              <a:rPr lang="en-GB" smtClean="0"/>
              <a:t>‹#›</a:t>
            </a:fld>
            <a:endParaRPr lang="en-GB"/>
          </a:p>
        </p:txBody>
      </p:sp>
    </p:spTree>
    <p:extLst>
      <p:ext uri="{BB962C8B-B14F-4D97-AF65-F5344CB8AC3E}">
        <p14:creationId xmlns:p14="http://schemas.microsoft.com/office/powerpoint/2010/main" val="237120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19460" name="Slide Number Placeholder 3"/>
          <p:cNvSpPr txBox="1">
            <a:spLocks noGrp="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6EB8990-2214-4090-85EC-7EF34C944B89}" type="slidenum">
              <a:rPr lang="en-GB" sz="1200">
                <a:latin typeface="Calibri" pitchFamily="34" charset="0"/>
              </a:rPr>
              <a:pPr algn="r" eaLnBrk="1" hangingPunct="1"/>
              <a:t>1</a:t>
            </a:fld>
            <a:endParaRPr lang="en-GB" sz="1200">
              <a:latin typeface="Calibri" pitchFamily="34" charset="0"/>
            </a:endParaRPr>
          </a:p>
        </p:txBody>
      </p:sp>
    </p:spTree>
    <p:extLst>
      <p:ext uri="{BB962C8B-B14F-4D97-AF65-F5344CB8AC3E}">
        <p14:creationId xmlns:p14="http://schemas.microsoft.com/office/powerpoint/2010/main" val="61181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0" rIns="95559" bIns="4778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F5AE46-F9F4-40B4-8C4A-623E6E0C9A6A}" type="slidenum">
              <a:rPr lang="en-GB" sz="1300">
                <a:latin typeface="Calibri" pitchFamily="34" charset="0"/>
              </a:rPr>
              <a:pPr algn="r" eaLnBrk="1" hangingPunct="1"/>
              <a:t>5</a:t>
            </a:fld>
            <a:endParaRPr lang="en-GB"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38B3F7-EEE6-418D-A8EF-3DDBE6D09E91}" type="slidenum">
              <a:rPr lang="en-GB" smtClean="0"/>
              <a:t>6</a:t>
            </a:fld>
            <a:endParaRPr lang="en-GB"/>
          </a:p>
        </p:txBody>
      </p:sp>
    </p:spTree>
    <p:extLst>
      <p:ext uri="{BB962C8B-B14F-4D97-AF65-F5344CB8AC3E}">
        <p14:creationId xmlns:p14="http://schemas.microsoft.com/office/powerpoint/2010/main" val="145221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FF1A84-1843-4F66-A165-0B3F6682A5A7}" type="slidenum">
              <a:rPr lang="en-GB" smtClean="0"/>
              <a:pPr fontAlgn="base">
                <a:spcBef>
                  <a:spcPct val="0"/>
                </a:spcBef>
                <a:spcAft>
                  <a:spcPct val="0"/>
                </a:spcAft>
                <a:defRPr/>
              </a:pPr>
              <a:t>7</a:t>
            </a:fld>
            <a:endParaRPr lang="en-GB" smtClean="0"/>
          </a:p>
        </p:txBody>
      </p:sp>
    </p:spTree>
    <p:extLst>
      <p:ext uri="{BB962C8B-B14F-4D97-AF65-F5344CB8AC3E}">
        <p14:creationId xmlns:p14="http://schemas.microsoft.com/office/powerpoint/2010/main" val="281946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FF1A84-1843-4F66-A165-0B3F6682A5A7}"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836C18-112E-498D-BC75-2A6CE03451BB}" type="slidenum">
              <a:rPr lang="en-GB" altLang="en-US"/>
              <a:pPr>
                <a:spcBef>
                  <a:spcPct val="0"/>
                </a:spcBef>
              </a:pPr>
              <a:t>9</a:t>
            </a:fld>
            <a:endParaRPr lang="en-GB" altLang="en-US"/>
          </a:p>
        </p:txBody>
      </p:sp>
    </p:spTree>
    <p:extLst>
      <p:ext uri="{BB962C8B-B14F-4D97-AF65-F5344CB8AC3E}">
        <p14:creationId xmlns:p14="http://schemas.microsoft.com/office/powerpoint/2010/main" val="288763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831" y="2158537"/>
            <a:ext cx="8418751" cy="14894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662" y="3937476"/>
            <a:ext cx="6933089" cy="17757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38585-E87D-4DA5-8677-E531F6493E4C}"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413108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38585-E87D-4DA5-8677-E531F6493E4C}"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134737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9091" y="278263"/>
            <a:ext cx="2412482" cy="59287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489" y="278263"/>
            <a:ext cx="7077528" cy="5928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38585-E87D-4DA5-8677-E531F6493E4C}"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414508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38585-E87D-4DA5-8677-E531F6493E4C}"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28786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381" y="4465048"/>
            <a:ext cx="8418751" cy="138004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381" y="2945066"/>
            <a:ext cx="8418751" cy="151998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38585-E87D-4DA5-8677-E531F6493E4C}"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38653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489" y="1621315"/>
            <a:ext cx="4744146" cy="4585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5709" y="1621315"/>
            <a:ext cx="4745865" cy="4585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238585-E87D-4DA5-8677-E531F6493E4C}"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213012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221" y="278262"/>
            <a:ext cx="8913972" cy="115808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222" y="1555368"/>
            <a:ext cx="4376169" cy="6482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222" y="2203572"/>
            <a:ext cx="4376169" cy="4003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305" y="1555368"/>
            <a:ext cx="4377888" cy="6482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1305" y="2203572"/>
            <a:ext cx="4377888" cy="4003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238585-E87D-4DA5-8677-E531F6493E4C}" type="datetimeFigureOut">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38261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238585-E87D-4DA5-8677-E531F6493E4C}"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92546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38585-E87D-4DA5-8677-E531F6493E4C}" type="datetimeFigureOut">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218935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221" y="276653"/>
            <a:ext cx="3258484" cy="117738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350" y="276654"/>
            <a:ext cx="5536842" cy="59303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221" y="1454037"/>
            <a:ext cx="3258484" cy="47529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38585-E87D-4DA5-8677-E531F6493E4C}"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252859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334" y="4863942"/>
            <a:ext cx="5942648" cy="574216"/>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334" y="620860"/>
            <a:ext cx="5942648" cy="41690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334" y="5438157"/>
            <a:ext cx="5942648" cy="8154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38585-E87D-4DA5-8677-E531F6493E4C}"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EC734-DB94-4335-BE4C-E568CB8DAC09}" type="slidenum">
              <a:rPr lang="en-GB" smtClean="0"/>
              <a:t>‹#›</a:t>
            </a:fld>
            <a:endParaRPr lang="en-GB"/>
          </a:p>
        </p:txBody>
      </p:sp>
    </p:spTree>
    <p:extLst>
      <p:ext uri="{BB962C8B-B14F-4D97-AF65-F5344CB8AC3E}">
        <p14:creationId xmlns:p14="http://schemas.microsoft.com/office/powerpoint/2010/main" val="138312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221" y="278262"/>
            <a:ext cx="8913972" cy="1158081"/>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221" y="1621315"/>
            <a:ext cx="8913972" cy="45856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221" y="6440220"/>
            <a:ext cx="2311030" cy="369943"/>
          </a:xfrm>
          <a:prstGeom prst="rect">
            <a:avLst/>
          </a:prstGeom>
        </p:spPr>
        <p:txBody>
          <a:bodyPr vert="horz" lIns="91440" tIns="45720" rIns="91440" bIns="45720" rtlCol="0" anchor="ctr"/>
          <a:lstStyle>
            <a:lvl1pPr algn="l">
              <a:defRPr sz="1200">
                <a:solidFill>
                  <a:schemeClr val="tx1">
                    <a:tint val="75000"/>
                  </a:schemeClr>
                </a:solidFill>
              </a:defRPr>
            </a:lvl1pPr>
          </a:lstStyle>
          <a:p>
            <a:fld id="{E6238585-E87D-4DA5-8677-E531F6493E4C}" type="datetimeFigureOut">
              <a:rPr lang="en-GB" smtClean="0"/>
              <a:t>19/04/2018</a:t>
            </a:fld>
            <a:endParaRPr lang="en-GB"/>
          </a:p>
        </p:txBody>
      </p:sp>
      <p:sp>
        <p:nvSpPr>
          <p:cNvPr id="5" name="Footer Placeholder 4"/>
          <p:cNvSpPr>
            <a:spLocks noGrp="1"/>
          </p:cNvSpPr>
          <p:nvPr>
            <p:ph type="ftr" sz="quarter" idx="3"/>
          </p:nvPr>
        </p:nvSpPr>
        <p:spPr>
          <a:xfrm>
            <a:off x="3384008" y="6440220"/>
            <a:ext cx="3136397" cy="3699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8163" y="6440220"/>
            <a:ext cx="2311030" cy="369943"/>
          </a:xfrm>
          <a:prstGeom prst="rect">
            <a:avLst/>
          </a:prstGeom>
        </p:spPr>
        <p:txBody>
          <a:bodyPr vert="horz" lIns="91440" tIns="45720" rIns="91440" bIns="45720" rtlCol="0" anchor="ctr"/>
          <a:lstStyle>
            <a:lvl1pPr algn="r">
              <a:defRPr sz="1200">
                <a:solidFill>
                  <a:schemeClr val="tx1">
                    <a:tint val="75000"/>
                  </a:schemeClr>
                </a:solidFill>
              </a:defRPr>
            </a:lvl1pPr>
          </a:lstStyle>
          <a:p>
            <a:fld id="{05EEC734-DB94-4335-BE4C-E568CB8DAC09}" type="slidenum">
              <a:rPr lang="en-GB" smtClean="0"/>
              <a:t>‹#›</a:t>
            </a:fld>
            <a:endParaRPr lang="en-GB"/>
          </a:p>
        </p:txBody>
      </p:sp>
    </p:spTree>
    <p:extLst>
      <p:ext uri="{BB962C8B-B14F-4D97-AF65-F5344CB8AC3E}">
        <p14:creationId xmlns:p14="http://schemas.microsoft.com/office/powerpoint/2010/main" val="395301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jvhdXW8srKAhVDtRQKHQubDmAQjRwIBw&amp;url=http://www.biologycorner.com/worksheets/dragonfly/13_review.html&amp;psig=AFQjCNGCruTzFG2L3C4ZM0VJR8F-pIMSFQ&amp;ust=145401508318986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files.bbci.co.uk/bam/live/content/z22v9j6/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101" y="3721652"/>
            <a:ext cx="1770595" cy="181719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599803" y="593725"/>
            <a:ext cx="4104617" cy="6192838"/>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extBox 9"/>
          <p:cNvSpPr txBox="1">
            <a:spLocks noChangeArrowheads="1"/>
          </p:cNvSpPr>
          <p:nvPr/>
        </p:nvSpPr>
        <p:spPr bwMode="auto">
          <a:xfrm>
            <a:off x="5599803" y="615951"/>
            <a:ext cx="4104617" cy="647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57625" algn="l"/>
              </a:tabLst>
              <a:defRPr>
                <a:solidFill>
                  <a:schemeClr val="tx1"/>
                </a:solidFill>
                <a:latin typeface="Arial" charset="0"/>
                <a:ea typeface="ＭＳ Ｐゴシック" pitchFamily="34" charset="-128"/>
              </a:defRPr>
            </a:lvl1pPr>
            <a:lvl2pPr marL="742950" indent="-285750" eaLnBrk="0" hangingPunct="0">
              <a:tabLst>
                <a:tab pos="3857625" algn="l"/>
              </a:tabLst>
              <a:defRPr>
                <a:solidFill>
                  <a:schemeClr val="tx1"/>
                </a:solidFill>
                <a:latin typeface="Arial" charset="0"/>
                <a:ea typeface="ＭＳ Ｐゴシック" pitchFamily="34" charset="-128"/>
              </a:defRPr>
            </a:lvl2pPr>
            <a:lvl3pPr marL="1143000" indent="-228600" eaLnBrk="0" hangingPunct="0">
              <a:tabLst>
                <a:tab pos="3857625" algn="l"/>
              </a:tabLst>
              <a:defRPr>
                <a:solidFill>
                  <a:schemeClr val="tx1"/>
                </a:solidFill>
                <a:latin typeface="Arial" charset="0"/>
                <a:ea typeface="ＭＳ Ｐゴシック" pitchFamily="34" charset="-128"/>
              </a:defRPr>
            </a:lvl3pPr>
            <a:lvl4pPr marL="1600200" indent="-228600" eaLnBrk="0" hangingPunct="0">
              <a:tabLst>
                <a:tab pos="3857625" algn="l"/>
              </a:tabLst>
              <a:defRPr>
                <a:solidFill>
                  <a:schemeClr val="tx1"/>
                </a:solidFill>
                <a:latin typeface="Arial" charset="0"/>
                <a:ea typeface="ＭＳ Ｐゴシック" pitchFamily="34" charset="-128"/>
              </a:defRPr>
            </a:lvl4pPr>
            <a:lvl5pPr marL="2057400" indent="-228600" eaLnBrk="0" hangingPunct="0">
              <a:tabLst>
                <a:tab pos="3857625"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857625"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857625"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857625"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857625" algn="l"/>
              </a:tabLst>
              <a:defRPr>
                <a:solidFill>
                  <a:schemeClr val="tx1"/>
                </a:solidFill>
                <a:latin typeface="Arial" charset="0"/>
                <a:ea typeface="ＭＳ Ｐゴシック" pitchFamily="34" charset="-128"/>
              </a:defRPr>
            </a:lvl9pPr>
          </a:lstStyle>
          <a:p>
            <a:pPr eaLnBrk="1" hangingPunct="1"/>
            <a:r>
              <a:rPr lang="en-GB" sz="1000" dirty="0">
                <a:latin typeface="Comic Sans MS" pitchFamily="66" charset="0"/>
              </a:rPr>
              <a:t>What is the name for this piece of equipment:</a:t>
            </a:r>
          </a:p>
          <a:p>
            <a:pPr eaLnBrk="1" hangingPunct="1">
              <a:lnSpc>
                <a:spcPct val="150000"/>
              </a:lnSpc>
            </a:pPr>
            <a:r>
              <a:rPr lang="en-GB" sz="1000" u="sng" dirty="0">
                <a:latin typeface="Comic Sans MS" pitchFamily="66" charset="0"/>
              </a:rPr>
              <a:t> 	</a:t>
            </a:r>
          </a:p>
          <a:p>
            <a:pPr eaLnBrk="1" hangingPunct="1">
              <a:lnSpc>
                <a:spcPct val="150000"/>
              </a:lnSpc>
            </a:pPr>
            <a:r>
              <a:rPr lang="en-GB" sz="1000" b="1" dirty="0" smtClean="0">
                <a:latin typeface="Comic Sans MS" pitchFamily="66" charset="0"/>
              </a:rPr>
              <a:t>Label the diagram</a:t>
            </a:r>
            <a:endParaRPr lang="en-GB" sz="1000" b="1"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u="sng" dirty="0">
              <a:latin typeface="Comic Sans MS" pitchFamily="66" charset="0"/>
            </a:endParaRPr>
          </a:p>
          <a:p>
            <a:pPr eaLnBrk="1" hangingPunct="1">
              <a:lnSpc>
                <a:spcPct val="150000"/>
              </a:lnSpc>
            </a:pPr>
            <a:endParaRPr lang="en-GB" sz="1000" dirty="0" smtClean="0">
              <a:latin typeface="Comic Sans MS" pitchFamily="66" charset="0"/>
            </a:endParaRPr>
          </a:p>
          <a:p>
            <a:pPr eaLnBrk="1" hangingPunct="1">
              <a:lnSpc>
                <a:spcPct val="150000"/>
              </a:lnSpc>
            </a:pPr>
            <a:r>
              <a:rPr lang="en-GB" sz="1000" dirty="0" smtClean="0">
                <a:latin typeface="Comic Sans MS" pitchFamily="66" charset="0"/>
              </a:rPr>
              <a:t>How </a:t>
            </a:r>
            <a:r>
              <a:rPr lang="en-GB" sz="1000" dirty="0">
                <a:latin typeface="Comic Sans MS" pitchFamily="66" charset="0"/>
              </a:rPr>
              <a:t>can it be used to measure transpiration?</a:t>
            </a:r>
          </a:p>
          <a:p>
            <a:pPr eaLnBrk="1" hangingPunct="1">
              <a:lnSpc>
                <a:spcPct val="150000"/>
              </a:lnSpc>
            </a:pPr>
            <a:r>
              <a:rPr lang="en-GB" sz="1000" u="sng" dirty="0">
                <a:latin typeface="Comic Sans MS" pitchFamily="66" charset="0"/>
              </a:rPr>
              <a:t>				</a:t>
            </a:r>
          </a:p>
          <a:p>
            <a:pPr eaLnBrk="1" hangingPunct="1"/>
            <a:r>
              <a:rPr lang="en-GB" sz="900" dirty="0" smtClean="0">
                <a:latin typeface="Comic Sans MS" pitchFamily="66" charset="0"/>
              </a:rPr>
              <a:t>How could you measure the effect of temperature on transpiration rate?</a:t>
            </a:r>
            <a:endParaRPr lang="en-GB" sz="900" dirty="0">
              <a:latin typeface="Comic Sans MS" pitchFamily="66" charset="0"/>
            </a:endParaRPr>
          </a:p>
          <a:p>
            <a:pPr eaLnBrk="1" hangingPunct="1">
              <a:lnSpc>
                <a:spcPct val="150000"/>
              </a:lnSpc>
            </a:pPr>
            <a:r>
              <a:rPr lang="en-GB" sz="1000" u="sng" dirty="0">
                <a:latin typeface="Comic Sans MS" pitchFamily="66" charset="0"/>
              </a:rPr>
              <a:t>			 	</a:t>
            </a:r>
          </a:p>
          <a:p>
            <a:pPr eaLnBrk="1" hangingPunct="1">
              <a:lnSpc>
                <a:spcPct val="150000"/>
              </a:lnSpc>
            </a:pPr>
            <a:endParaRPr lang="en-GB" sz="1000" u="sng" dirty="0">
              <a:latin typeface="Comic Sans MS" pitchFamily="66" charset="0"/>
            </a:endParaRPr>
          </a:p>
          <a:p>
            <a:pPr eaLnBrk="1" hangingPunct="1">
              <a:lnSpc>
                <a:spcPct val="150000"/>
              </a:lnSpc>
            </a:pPr>
            <a:r>
              <a:rPr lang="en-GB" sz="1000" u="sng" dirty="0">
                <a:latin typeface="Comic Sans MS" pitchFamily="66" charset="0"/>
              </a:rPr>
              <a:t> </a:t>
            </a:r>
          </a:p>
          <a:p>
            <a:pPr eaLnBrk="1" hangingPunct="1"/>
            <a:endParaRPr lang="en-GB" sz="1000" dirty="0">
              <a:latin typeface="Comic Sans MS" pitchFamily="66" charset="0"/>
            </a:endParaRPr>
          </a:p>
        </p:txBody>
      </p:sp>
      <p:sp>
        <p:nvSpPr>
          <p:cNvPr id="2" name="Rounded Rectangle 21"/>
          <p:cNvSpPr/>
          <p:nvPr/>
        </p:nvSpPr>
        <p:spPr>
          <a:xfrm>
            <a:off x="199993" y="161926"/>
            <a:ext cx="9431414" cy="32067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3" name="Text Box 10"/>
          <p:cNvSpPr txBox="1">
            <a:spLocks noChangeArrowheads="1"/>
          </p:cNvSpPr>
          <p:nvPr/>
        </p:nvSpPr>
        <p:spPr bwMode="auto">
          <a:xfrm>
            <a:off x="344433" y="665163"/>
            <a:ext cx="187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en-GB"/>
          </a:p>
        </p:txBody>
      </p:sp>
      <p:sp>
        <p:nvSpPr>
          <p:cNvPr id="7174" name="Text Box 14"/>
          <p:cNvSpPr txBox="1">
            <a:spLocks noChangeArrowheads="1"/>
          </p:cNvSpPr>
          <p:nvPr/>
        </p:nvSpPr>
        <p:spPr bwMode="auto">
          <a:xfrm>
            <a:off x="8191776" y="1"/>
            <a:ext cx="151264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en-GB"/>
          </a:p>
        </p:txBody>
      </p:sp>
      <p:sp>
        <p:nvSpPr>
          <p:cNvPr id="7175" name="AutoShape 15"/>
          <p:cNvSpPr>
            <a:spLocks noChangeArrowheads="1"/>
          </p:cNvSpPr>
          <p:nvPr/>
        </p:nvSpPr>
        <p:spPr bwMode="auto">
          <a:xfrm>
            <a:off x="271312" y="592031"/>
            <a:ext cx="5256958" cy="649394"/>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76" name="Text Box 17"/>
          <p:cNvSpPr txBox="1">
            <a:spLocks noChangeArrowheads="1"/>
          </p:cNvSpPr>
          <p:nvPr/>
        </p:nvSpPr>
        <p:spPr bwMode="auto">
          <a:xfrm>
            <a:off x="1065043" y="161926"/>
            <a:ext cx="7774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b="1" dirty="0" smtClean="0">
                <a:latin typeface="Comic Sans MS" pitchFamily="66" charset="0"/>
              </a:rPr>
              <a:t>UNIT 2.1 OSMOSIS &amp; TRANSPORT IN PLANTS</a:t>
            </a:r>
            <a:endParaRPr lang="en-GB" b="1" dirty="0">
              <a:latin typeface="Comic Sans MS" pitchFamily="66" charset="0"/>
            </a:endParaRPr>
          </a:p>
        </p:txBody>
      </p:sp>
      <p:sp>
        <p:nvSpPr>
          <p:cNvPr id="7177" name="Text Box 13"/>
          <p:cNvSpPr txBox="1">
            <a:spLocks noChangeArrowheads="1"/>
          </p:cNvSpPr>
          <p:nvPr/>
        </p:nvSpPr>
        <p:spPr bwMode="auto">
          <a:xfrm>
            <a:off x="199993" y="677863"/>
            <a:ext cx="50395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000" dirty="0" smtClean="0">
                <a:latin typeface="Comic Sans MS" pitchFamily="66" charset="0"/>
              </a:rPr>
              <a:t>What is osmosis?</a:t>
            </a:r>
            <a:endParaRPr lang="en-GB" sz="1000" dirty="0">
              <a:latin typeface="Comic Sans MS" pitchFamily="66" charset="0"/>
            </a:endParaRPr>
          </a:p>
        </p:txBody>
      </p:sp>
      <p:pic>
        <p:nvPicPr>
          <p:cNvPr id="71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7399" y="1241425"/>
            <a:ext cx="279355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15369" y="3637751"/>
            <a:ext cx="1447829" cy="1962950"/>
            <a:chOff x="4202989" y="3906292"/>
            <a:chExt cx="1447829" cy="2880271"/>
          </a:xfrm>
        </p:grpSpPr>
        <p:sp>
          <p:nvSpPr>
            <p:cNvPr id="12" name="AutoShape 15"/>
            <p:cNvSpPr>
              <a:spLocks noChangeArrowheads="1"/>
            </p:cNvSpPr>
            <p:nvPr/>
          </p:nvSpPr>
          <p:spPr bwMode="auto">
            <a:xfrm>
              <a:off x="4231437" y="3932238"/>
              <a:ext cx="1296833" cy="2854325"/>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 name="Text Box 13"/>
            <p:cNvSpPr txBox="1">
              <a:spLocks noChangeArrowheads="1"/>
            </p:cNvSpPr>
            <p:nvPr/>
          </p:nvSpPr>
          <p:spPr bwMode="auto">
            <a:xfrm>
              <a:off x="4202989" y="3906292"/>
              <a:ext cx="1447829" cy="229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000" dirty="0" smtClean="0">
                  <a:latin typeface="Comic Sans MS" pitchFamily="66" charset="0"/>
                </a:rPr>
                <a:t>KEY WORDS</a:t>
              </a:r>
            </a:p>
            <a:p>
              <a:pPr eaLnBrk="1" hangingPunct="1">
                <a:spcBef>
                  <a:spcPct val="50000"/>
                </a:spcBef>
              </a:pPr>
              <a:r>
                <a:rPr lang="en-GB" sz="900" dirty="0" smtClean="0">
                  <a:latin typeface="Comic Sans MS" pitchFamily="66" charset="0"/>
                </a:rPr>
                <a:t>Selectively permeable;  diffusion;  osmosis;  concentration gradient;  turgid;  </a:t>
              </a:r>
              <a:r>
                <a:rPr lang="en-GB" sz="900" dirty="0" err="1" smtClean="0">
                  <a:latin typeface="Comic Sans MS" pitchFamily="66" charset="0"/>
                </a:rPr>
                <a:t>plasmolysed</a:t>
              </a:r>
              <a:r>
                <a:rPr lang="en-GB" sz="900" dirty="0" smtClean="0">
                  <a:latin typeface="Comic Sans MS" pitchFamily="66" charset="0"/>
                </a:rPr>
                <a:t>;  wilt;  </a:t>
              </a:r>
              <a:r>
                <a:rPr lang="en-GB" sz="900" dirty="0" err="1" smtClean="0">
                  <a:latin typeface="Comic Sans MS" pitchFamily="66" charset="0"/>
                </a:rPr>
                <a:t>lysis</a:t>
              </a:r>
              <a:r>
                <a:rPr lang="en-GB" sz="900" dirty="0" smtClean="0">
                  <a:latin typeface="Comic Sans MS" pitchFamily="66" charset="0"/>
                </a:rPr>
                <a:t>;  crenation;  root hair cell;  xylem;  stomata;  air spaces</a:t>
              </a:r>
              <a:r>
                <a:rPr lang="en-GB" sz="900" smtClean="0">
                  <a:latin typeface="Comic Sans MS" pitchFamily="66" charset="0"/>
                </a:rPr>
                <a:t>;  transpiration </a:t>
              </a:r>
              <a:r>
                <a:rPr lang="en-GB" sz="900" dirty="0" smtClean="0">
                  <a:latin typeface="Comic Sans MS" pitchFamily="66" charset="0"/>
                </a:rPr>
                <a:t>stream;  </a:t>
              </a:r>
              <a:r>
                <a:rPr lang="en-GB" sz="900" dirty="0" err="1" smtClean="0">
                  <a:latin typeface="Comic Sans MS" pitchFamily="66" charset="0"/>
                </a:rPr>
                <a:t>potometer</a:t>
              </a:r>
              <a:r>
                <a:rPr lang="en-GB" sz="900" dirty="0" smtClean="0">
                  <a:latin typeface="Comic Sans MS" pitchFamily="66" charset="0"/>
                </a:rPr>
                <a:t>;  reservoir;    </a:t>
              </a:r>
              <a:endParaRPr lang="en-GB" sz="900" dirty="0">
                <a:latin typeface="Comic Sans MS" pitchFamily="66" charset="0"/>
              </a:endParaRPr>
            </a:p>
          </p:txBody>
        </p:sp>
      </p:grpSp>
      <p:grpSp>
        <p:nvGrpSpPr>
          <p:cNvPr id="5" name="Group 4"/>
          <p:cNvGrpSpPr/>
          <p:nvPr/>
        </p:nvGrpSpPr>
        <p:grpSpPr>
          <a:xfrm>
            <a:off x="3512046" y="1322746"/>
            <a:ext cx="1988729" cy="2262158"/>
            <a:chOff x="3512046" y="1598971"/>
            <a:chExt cx="1988729" cy="2262158"/>
          </a:xfrm>
        </p:grpSpPr>
        <p:sp>
          <p:nvSpPr>
            <p:cNvPr id="11" name="AutoShape 15"/>
            <p:cNvSpPr>
              <a:spLocks noChangeArrowheads="1"/>
            </p:cNvSpPr>
            <p:nvPr/>
          </p:nvSpPr>
          <p:spPr bwMode="auto">
            <a:xfrm>
              <a:off x="3512046" y="1610979"/>
              <a:ext cx="1988729" cy="2220041"/>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Text Box 13"/>
            <p:cNvSpPr txBox="1">
              <a:spLocks noChangeArrowheads="1"/>
            </p:cNvSpPr>
            <p:nvPr/>
          </p:nvSpPr>
          <p:spPr bwMode="auto">
            <a:xfrm>
              <a:off x="3531477" y="1598971"/>
              <a:ext cx="1954924"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900" dirty="0" smtClean="0">
                  <a:latin typeface="Comic Sans MS" pitchFamily="66" charset="0"/>
                </a:rPr>
                <a:t>Draw arrows on the cell to show the movement of water. </a:t>
              </a:r>
            </a:p>
            <a:p>
              <a:pPr eaLnBrk="1" hangingPunct="1">
                <a:spcBef>
                  <a:spcPct val="50000"/>
                </a:spcBef>
              </a:pPr>
              <a:endParaRPr lang="en-GB" sz="1000" dirty="0">
                <a:latin typeface="Comic Sans MS" pitchFamily="66" charset="0"/>
              </a:endParaRPr>
            </a:p>
            <a:p>
              <a:pPr eaLnBrk="1" hangingPunct="1">
                <a:spcBef>
                  <a:spcPct val="50000"/>
                </a:spcBef>
              </a:pPr>
              <a:endParaRPr lang="en-GB" sz="1000" dirty="0" smtClean="0">
                <a:latin typeface="Comic Sans MS" pitchFamily="66" charset="0"/>
              </a:endParaRPr>
            </a:p>
            <a:p>
              <a:pPr eaLnBrk="1" hangingPunct="1">
                <a:spcBef>
                  <a:spcPct val="50000"/>
                </a:spcBef>
              </a:pPr>
              <a:endParaRPr lang="en-GB" sz="1000" dirty="0">
                <a:latin typeface="Comic Sans MS" pitchFamily="66" charset="0"/>
              </a:endParaRPr>
            </a:p>
            <a:p>
              <a:pPr eaLnBrk="1" hangingPunct="1">
                <a:spcBef>
                  <a:spcPct val="50000"/>
                </a:spcBef>
              </a:pPr>
              <a:endParaRPr lang="en-GB" sz="900" dirty="0" smtClean="0">
                <a:latin typeface="Comic Sans MS" pitchFamily="66" charset="0"/>
              </a:endParaRPr>
            </a:p>
            <a:p>
              <a:pPr eaLnBrk="1" hangingPunct="1">
                <a:spcBef>
                  <a:spcPct val="50000"/>
                </a:spcBef>
              </a:pPr>
              <a:r>
                <a:rPr lang="en-GB" sz="900" dirty="0" smtClean="0">
                  <a:latin typeface="Comic Sans MS" pitchFamily="66" charset="0"/>
                </a:rPr>
                <a:t>Describe why water moves this way..</a:t>
              </a:r>
            </a:p>
            <a:p>
              <a:pPr eaLnBrk="1" hangingPunct="1">
                <a:spcBef>
                  <a:spcPct val="50000"/>
                </a:spcBef>
              </a:pPr>
              <a:endParaRPr lang="en-GB" sz="1000" dirty="0" smtClean="0">
                <a:latin typeface="Comic Sans MS" pitchFamily="66" charset="0"/>
              </a:endParaRPr>
            </a:p>
            <a:p>
              <a:pPr eaLnBrk="1" hangingPunct="1">
                <a:spcBef>
                  <a:spcPct val="50000"/>
                </a:spcBef>
              </a:pPr>
              <a:r>
                <a:rPr lang="en-GB" sz="900" dirty="0" smtClean="0">
                  <a:latin typeface="Comic Sans MS" pitchFamily="66" charset="0"/>
                </a:rPr>
                <a:t>What will happen to the cell?</a:t>
              </a:r>
            </a:p>
            <a:p>
              <a:pPr eaLnBrk="1" hangingPunct="1">
                <a:spcBef>
                  <a:spcPct val="50000"/>
                </a:spcBef>
              </a:pPr>
              <a:endParaRPr lang="en-GB" sz="900" dirty="0">
                <a:latin typeface="Comic Sans MS" pitchFamily="66" charset="0"/>
              </a:endParaRPr>
            </a:p>
          </p:txBody>
        </p:sp>
        <p:sp>
          <p:nvSpPr>
            <p:cNvPr id="3" name="Oval 2"/>
            <p:cNvSpPr/>
            <p:nvPr/>
          </p:nvSpPr>
          <p:spPr>
            <a:xfrm>
              <a:off x="3708839" y="2080460"/>
              <a:ext cx="800100" cy="666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Conc. solution</a:t>
              </a:r>
              <a:endParaRPr lang="en-GB" sz="900" dirty="0">
                <a:solidFill>
                  <a:schemeClr val="tx1"/>
                </a:solidFill>
              </a:endParaRPr>
            </a:p>
          </p:txBody>
        </p:sp>
        <p:sp>
          <p:nvSpPr>
            <p:cNvPr id="4" name="TextBox 3"/>
            <p:cNvSpPr txBox="1"/>
            <p:nvPr/>
          </p:nvSpPr>
          <p:spPr>
            <a:xfrm>
              <a:off x="4581526" y="2213780"/>
              <a:ext cx="904875" cy="400110"/>
            </a:xfrm>
            <a:prstGeom prst="rect">
              <a:avLst/>
            </a:prstGeom>
            <a:noFill/>
          </p:spPr>
          <p:txBody>
            <a:bodyPr wrap="square" rtlCol="0">
              <a:spAutoFit/>
            </a:bodyPr>
            <a:lstStyle/>
            <a:p>
              <a:r>
                <a:rPr lang="en-GB" sz="1000" dirty="0" smtClean="0"/>
                <a:t>Dilute solution</a:t>
              </a:r>
              <a:endParaRPr lang="en-GB" sz="1000" dirty="0"/>
            </a:p>
          </p:txBody>
        </p:sp>
      </p:grpSp>
      <p:sp>
        <p:nvSpPr>
          <p:cNvPr id="18" name="AutoShape 15"/>
          <p:cNvSpPr>
            <a:spLocks noChangeArrowheads="1"/>
          </p:cNvSpPr>
          <p:nvPr/>
        </p:nvSpPr>
        <p:spPr bwMode="auto">
          <a:xfrm>
            <a:off x="243817" y="1334753"/>
            <a:ext cx="3185183" cy="2220041"/>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 name="TextBox 5"/>
          <p:cNvSpPr txBox="1"/>
          <p:nvPr/>
        </p:nvSpPr>
        <p:spPr>
          <a:xfrm>
            <a:off x="1782142" y="1368228"/>
            <a:ext cx="1589708" cy="2169825"/>
          </a:xfrm>
          <a:prstGeom prst="rect">
            <a:avLst/>
          </a:prstGeom>
          <a:noFill/>
        </p:spPr>
        <p:txBody>
          <a:bodyPr wrap="square" rtlCol="0">
            <a:spAutoFit/>
          </a:bodyPr>
          <a:lstStyle/>
          <a:p>
            <a:r>
              <a:rPr lang="en-GB" sz="900" dirty="0" smtClean="0"/>
              <a:t>* Complete the diagram of a plant cell that has  been in a </a:t>
            </a:r>
            <a:r>
              <a:rPr lang="en-GB" sz="900" dirty="0" err="1" smtClean="0"/>
              <a:t>conc</a:t>
            </a:r>
            <a:r>
              <a:rPr lang="en-GB" sz="900" dirty="0" smtClean="0"/>
              <a:t> sugar </a:t>
            </a:r>
            <a:r>
              <a:rPr lang="en-GB" sz="900" dirty="0" err="1" smtClean="0"/>
              <a:t>soln</a:t>
            </a:r>
            <a:r>
              <a:rPr lang="en-GB" sz="900" dirty="0" smtClean="0"/>
              <a:t> for 30 </a:t>
            </a:r>
            <a:r>
              <a:rPr lang="en-GB" sz="900" dirty="0" err="1" smtClean="0"/>
              <a:t>mins</a:t>
            </a:r>
            <a:r>
              <a:rPr lang="en-GB" sz="900" dirty="0" smtClean="0"/>
              <a:t>.</a:t>
            </a:r>
          </a:p>
          <a:p>
            <a:endParaRPr lang="en-GB" sz="900" dirty="0"/>
          </a:p>
          <a:p>
            <a:r>
              <a:rPr lang="en-GB" sz="900" dirty="0" smtClean="0"/>
              <a:t>* Explain your diagram…</a:t>
            </a:r>
          </a:p>
          <a:p>
            <a:endParaRPr lang="en-GB" sz="900" dirty="0"/>
          </a:p>
          <a:p>
            <a:endParaRPr lang="en-GB" sz="900" dirty="0" smtClean="0"/>
          </a:p>
          <a:p>
            <a:endParaRPr lang="en-GB" sz="900" dirty="0"/>
          </a:p>
          <a:p>
            <a:endParaRPr lang="en-GB" sz="900" dirty="0" smtClean="0"/>
          </a:p>
          <a:p>
            <a:endParaRPr lang="en-GB" sz="900" dirty="0"/>
          </a:p>
          <a:p>
            <a:endParaRPr lang="en-GB" sz="900" dirty="0" smtClean="0"/>
          </a:p>
          <a:p>
            <a:endParaRPr lang="en-GB" sz="900" dirty="0"/>
          </a:p>
          <a:p>
            <a:endParaRPr lang="en-GB" sz="900" dirty="0" smtClean="0"/>
          </a:p>
          <a:p>
            <a:endParaRPr lang="en-GB" sz="900" dirty="0"/>
          </a:p>
          <a:p>
            <a:endParaRPr lang="en-GB" sz="900" dirty="0" smtClean="0"/>
          </a:p>
        </p:txBody>
      </p:sp>
      <p:sp>
        <p:nvSpPr>
          <p:cNvPr id="20" name="AutoShape 15"/>
          <p:cNvSpPr>
            <a:spLocks noChangeArrowheads="1"/>
          </p:cNvSpPr>
          <p:nvPr/>
        </p:nvSpPr>
        <p:spPr bwMode="auto">
          <a:xfrm>
            <a:off x="611413" y="1623225"/>
            <a:ext cx="907260" cy="1661200"/>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8" name="Group 7"/>
          <p:cNvGrpSpPr/>
          <p:nvPr/>
        </p:nvGrpSpPr>
        <p:grpSpPr>
          <a:xfrm>
            <a:off x="215369" y="3637750"/>
            <a:ext cx="5312901" cy="3080881"/>
            <a:chOff x="-1204012" y="3662821"/>
            <a:chExt cx="5312901" cy="3080881"/>
          </a:xfrm>
        </p:grpSpPr>
        <p:sp>
          <p:nvSpPr>
            <p:cNvPr id="21" name="AutoShape 15"/>
            <p:cNvSpPr>
              <a:spLocks noChangeArrowheads="1"/>
            </p:cNvSpPr>
            <p:nvPr/>
          </p:nvSpPr>
          <p:spPr bwMode="auto">
            <a:xfrm>
              <a:off x="243817" y="3662821"/>
              <a:ext cx="3865072" cy="1962951"/>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 name="TextBox 21"/>
            <p:cNvSpPr txBox="1"/>
            <p:nvPr/>
          </p:nvSpPr>
          <p:spPr>
            <a:xfrm>
              <a:off x="-1204012" y="5820372"/>
              <a:ext cx="2089681" cy="923330"/>
            </a:xfrm>
            <a:prstGeom prst="rect">
              <a:avLst/>
            </a:prstGeom>
            <a:noFill/>
          </p:spPr>
          <p:txBody>
            <a:bodyPr wrap="square" rtlCol="0">
              <a:spAutoFit/>
            </a:bodyPr>
            <a:lstStyle/>
            <a:p>
              <a:pPr marL="85725" indent="-85725">
                <a:buFont typeface="Arial" pitchFamily="34" charset="0"/>
                <a:buChar char="•"/>
              </a:pPr>
              <a:r>
                <a:rPr lang="en-GB" sz="900" dirty="0" smtClean="0"/>
                <a:t>What do the arrows represent?</a:t>
              </a:r>
            </a:p>
            <a:p>
              <a:pPr marL="85725" indent="-85725">
                <a:buFont typeface="Arial" pitchFamily="34" charset="0"/>
                <a:buChar char="•"/>
              </a:pPr>
              <a:endParaRPr lang="en-GB" sz="900" dirty="0" smtClean="0"/>
            </a:p>
            <a:p>
              <a:pPr marL="85725" indent="-85725">
                <a:buFont typeface="Arial" pitchFamily="34" charset="0"/>
                <a:buChar char="•"/>
              </a:pPr>
              <a:r>
                <a:rPr lang="en-GB" sz="900" dirty="0" smtClean="0"/>
                <a:t>Describe how water enters at 1…</a:t>
              </a:r>
            </a:p>
            <a:p>
              <a:pPr marL="85725" indent="-85725">
                <a:buFont typeface="Arial" pitchFamily="34" charset="0"/>
                <a:buChar char="•"/>
              </a:pPr>
              <a:endParaRPr lang="en-GB" sz="900" dirty="0"/>
            </a:p>
            <a:p>
              <a:pPr marL="85725" indent="-85725">
                <a:buFont typeface="Arial" pitchFamily="34" charset="0"/>
                <a:buChar char="•"/>
              </a:pPr>
              <a:endParaRPr lang="en-GB" sz="900" dirty="0" smtClean="0"/>
            </a:p>
            <a:p>
              <a:pPr marL="85725" indent="-85725">
                <a:buFont typeface="Arial" pitchFamily="34" charset="0"/>
                <a:buChar char="•"/>
              </a:pPr>
              <a:r>
                <a:rPr lang="en-GB" sz="900" dirty="0" smtClean="0"/>
                <a:t>name the vessels that carry water</a:t>
              </a:r>
            </a:p>
          </p:txBody>
        </p:sp>
      </p:grpSp>
      <p:sp>
        <p:nvSpPr>
          <p:cNvPr id="26" name="AutoShape 15"/>
          <p:cNvSpPr>
            <a:spLocks noChangeArrowheads="1"/>
          </p:cNvSpPr>
          <p:nvPr/>
        </p:nvSpPr>
        <p:spPr bwMode="auto">
          <a:xfrm>
            <a:off x="199992" y="5715000"/>
            <a:ext cx="5328277" cy="1162051"/>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 name="TextBox 27"/>
          <p:cNvSpPr txBox="1"/>
          <p:nvPr/>
        </p:nvSpPr>
        <p:spPr>
          <a:xfrm>
            <a:off x="3458719" y="5753101"/>
            <a:ext cx="2089681" cy="1061829"/>
          </a:xfrm>
          <a:prstGeom prst="rect">
            <a:avLst/>
          </a:prstGeom>
          <a:noFill/>
        </p:spPr>
        <p:txBody>
          <a:bodyPr wrap="square" rtlCol="0">
            <a:spAutoFit/>
          </a:bodyPr>
          <a:lstStyle/>
          <a:p>
            <a:pPr marL="85725" indent="-85725">
              <a:buFont typeface="Arial" pitchFamily="34" charset="0"/>
              <a:buChar char="•"/>
            </a:pPr>
            <a:r>
              <a:rPr lang="en-GB" sz="900" dirty="0" smtClean="0"/>
              <a:t>What is water used for in the plant?</a:t>
            </a:r>
          </a:p>
          <a:p>
            <a:pPr marL="85725" indent="-85725">
              <a:buFont typeface="Arial" pitchFamily="34" charset="0"/>
              <a:buChar char="•"/>
            </a:pPr>
            <a:endParaRPr lang="en-GB" sz="900" dirty="0"/>
          </a:p>
          <a:p>
            <a:pPr marL="85725" indent="-85725">
              <a:buFont typeface="Arial" pitchFamily="34" charset="0"/>
              <a:buChar char="•"/>
            </a:pPr>
            <a:endParaRPr lang="en-GB" sz="900" dirty="0"/>
          </a:p>
          <a:p>
            <a:pPr marL="85725" indent="-85725">
              <a:buFont typeface="Arial" pitchFamily="34" charset="0"/>
              <a:buChar char="•"/>
            </a:pPr>
            <a:r>
              <a:rPr lang="en-GB" sz="900" dirty="0" smtClean="0"/>
              <a:t>how does water leave the plant at 3?</a:t>
            </a:r>
          </a:p>
          <a:p>
            <a:pPr marL="85725" indent="-85725">
              <a:buFont typeface="Arial" pitchFamily="34" charset="0"/>
              <a:buChar char="•"/>
            </a:pPr>
            <a:endParaRPr lang="en-GB" sz="900" dirty="0"/>
          </a:p>
          <a:p>
            <a:pPr marL="171450" indent="-171450">
              <a:buFont typeface="Arial" pitchFamily="34" charset="0"/>
              <a:buChar char="•"/>
            </a:pPr>
            <a:endParaRPr lang="en-GB" sz="900" dirty="0" smtClean="0"/>
          </a:p>
          <a:p>
            <a:pPr marL="171450" indent="-171450">
              <a:buFont typeface="Arial" pitchFamily="34" charset="0"/>
              <a:buChar char="•"/>
            </a:pPr>
            <a:endParaRPr lang="en-GB" sz="900" dirty="0" smtClean="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478" y="5744162"/>
            <a:ext cx="1029371" cy="110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400425" y="3690144"/>
            <a:ext cx="2147975" cy="1892826"/>
          </a:xfrm>
          <a:prstGeom prst="rect">
            <a:avLst/>
          </a:prstGeom>
          <a:noFill/>
        </p:spPr>
        <p:txBody>
          <a:bodyPr wrap="square" rtlCol="0">
            <a:spAutoFit/>
          </a:bodyPr>
          <a:lstStyle/>
          <a:p>
            <a:pPr marL="85725" indent="-85725">
              <a:buFont typeface="Arial" pitchFamily="34" charset="0"/>
              <a:buChar char="•"/>
            </a:pPr>
            <a:r>
              <a:rPr lang="en-GB" sz="900" dirty="0" smtClean="0"/>
              <a:t>Why record % change in mass?</a:t>
            </a:r>
          </a:p>
          <a:p>
            <a:pPr marL="85725" indent="-85725">
              <a:buFont typeface="Arial" pitchFamily="34" charset="0"/>
              <a:buChar char="•"/>
            </a:pPr>
            <a:endParaRPr lang="en-GB" sz="900" dirty="0"/>
          </a:p>
          <a:p>
            <a:pPr marL="85725" indent="-85725">
              <a:buFont typeface="Arial" pitchFamily="34" charset="0"/>
              <a:buChar char="•"/>
            </a:pPr>
            <a:endParaRPr lang="en-GB" sz="900" dirty="0"/>
          </a:p>
          <a:p>
            <a:pPr marL="85725" indent="-85725">
              <a:buFont typeface="Arial" pitchFamily="34" charset="0"/>
              <a:buChar char="•"/>
            </a:pPr>
            <a:r>
              <a:rPr lang="en-GB" sz="900" dirty="0" smtClean="0"/>
              <a:t>Mark on the graph the conc. of the cells</a:t>
            </a:r>
          </a:p>
          <a:p>
            <a:pPr marL="85725" indent="-85725">
              <a:buFont typeface="Arial" pitchFamily="34" charset="0"/>
              <a:buChar char="•"/>
            </a:pPr>
            <a:endParaRPr lang="en-GB" sz="900" dirty="0"/>
          </a:p>
          <a:p>
            <a:pPr marL="85725" indent="-85725">
              <a:buFont typeface="Arial" pitchFamily="34" charset="0"/>
              <a:buChar char="•"/>
            </a:pPr>
            <a:r>
              <a:rPr lang="en-GB" sz="900" dirty="0" smtClean="0"/>
              <a:t>Use the graph to describe the difference between potato tissue placed in dilute and concentrated sucrose solutions…</a:t>
            </a:r>
          </a:p>
          <a:p>
            <a:pPr marL="85725" indent="-85725">
              <a:buFont typeface="Arial" pitchFamily="34" charset="0"/>
              <a:buChar char="•"/>
            </a:pPr>
            <a:endParaRPr lang="en-GB" sz="900" dirty="0" smtClean="0"/>
          </a:p>
          <a:p>
            <a:pPr marL="85725" indent="-85725">
              <a:buFont typeface="Arial" pitchFamily="34" charset="0"/>
              <a:buChar char="•"/>
            </a:pPr>
            <a:endParaRPr lang="en-GB" sz="900" dirty="0"/>
          </a:p>
          <a:p>
            <a:pPr marL="171450" indent="-171450">
              <a:buFont typeface="Arial" pitchFamily="34" charset="0"/>
              <a:buChar char="•"/>
            </a:pPr>
            <a:endParaRPr lang="en-GB" sz="900" dirty="0" smtClean="0"/>
          </a:p>
          <a:p>
            <a:pPr marL="171450" indent="-171450">
              <a:buFont typeface="Arial" pitchFamily="34" charset="0"/>
              <a:buChar char="•"/>
            </a:pPr>
            <a:endParaRPr lang="en-GB" sz="900" dirty="0" smtClean="0"/>
          </a:p>
          <a:p>
            <a:pPr marL="171450" indent="-171450">
              <a:buFont typeface="Arial" pitchFamily="34" charset="0"/>
              <a:buChar char="•"/>
            </a:pPr>
            <a:endParaRPr lang="en-GB" sz="900" dirty="0" smtClean="0"/>
          </a:p>
        </p:txBody>
      </p:sp>
    </p:spTree>
    <p:extLst>
      <p:ext uri="{BB962C8B-B14F-4D97-AF65-F5344CB8AC3E}">
        <p14:creationId xmlns:p14="http://schemas.microsoft.com/office/powerpoint/2010/main" val="137933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4720" y="0"/>
            <a:ext cx="8754973" cy="4829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24" dirty="0">
                <a:solidFill>
                  <a:schemeClr val="tx1"/>
                </a:solidFill>
                <a:latin typeface="Comic Sans MS" pitchFamily="66" charset="0"/>
              </a:rPr>
              <a:t>2.3 Chromosomes, Genes and DNA </a:t>
            </a:r>
          </a:p>
        </p:txBody>
      </p:sp>
      <p:sp>
        <p:nvSpPr>
          <p:cNvPr id="10" name="Rectangle 9"/>
          <p:cNvSpPr/>
          <p:nvPr/>
        </p:nvSpPr>
        <p:spPr>
          <a:xfrm>
            <a:off x="2617547" y="1358459"/>
            <a:ext cx="291832" cy="29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grpSp>
        <p:nvGrpSpPr>
          <p:cNvPr id="12" name="Group 11"/>
          <p:cNvGrpSpPr/>
          <p:nvPr/>
        </p:nvGrpSpPr>
        <p:grpSpPr>
          <a:xfrm>
            <a:off x="501762" y="2525789"/>
            <a:ext cx="3720863" cy="4158612"/>
            <a:chOff x="179512" y="764704"/>
            <a:chExt cx="3672408" cy="4104456"/>
          </a:xfrm>
        </p:grpSpPr>
        <p:sp>
          <p:nvSpPr>
            <p:cNvPr id="6" name="Rounded Rectangle 5"/>
            <p:cNvSpPr/>
            <p:nvPr/>
          </p:nvSpPr>
          <p:spPr>
            <a:xfrm>
              <a:off x="179512" y="764704"/>
              <a:ext cx="3672408" cy="41044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pic>
          <p:nvPicPr>
            <p:cNvPr id="1028" name="Picture 4" descr="http://www.biologycorner.com/resources/DNA_xyz.jpg">
              <a:hlinkClick r:id="rId2"/>
            </p:cNvPr>
            <p:cNvPicPr>
              <a:picLocks noChangeAspect="1" noChangeArrowheads="1"/>
            </p:cNvPicPr>
            <p:nvPr/>
          </p:nvPicPr>
          <p:blipFill>
            <a:blip r:embed="rId3" cstate="print"/>
            <a:srcRect/>
            <a:stretch>
              <a:fillRect/>
            </a:stretch>
          </p:blipFill>
          <p:spPr bwMode="auto">
            <a:xfrm>
              <a:off x="755576" y="1268760"/>
              <a:ext cx="2520280" cy="3528392"/>
            </a:xfrm>
            <a:prstGeom prst="rect">
              <a:avLst/>
            </a:prstGeom>
            <a:noFill/>
          </p:spPr>
        </p:pic>
        <p:sp>
          <p:nvSpPr>
            <p:cNvPr id="8" name="Rectangle 7"/>
            <p:cNvSpPr/>
            <p:nvPr/>
          </p:nvSpPr>
          <p:spPr>
            <a:xfrm>
              <a:off x="1187624" y="1340768"/>
              <a:ext cx="93610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9" name="Rectangle 8"/>
            <p:cNvSpPr/>
            <p:nvPr/>
          </p:nvSpPr>
          <p:spPr>
            <a:xfrm>
              <a:off x="179512" y="1484784"/>
              <a:ext cx="93610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11" name="Rectangle 10"/>
            <p:cNvSpPr/>
            <p:nvPr/>
          </p:nvSpPr>
          <p:spPr>
            <a:xfrm>
              <a:off x="611560" y="908720"/>
              <a:ext cx="28083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16" dirty="0">
                  <a:solidFill>
                    <a:schemeClr val="tx1"/>
                  </a:solidFill>
                </a:rPr>
                <a:t>Annotate the diagram below which illustrates a  short length of DNA .</a:t>
              </a:r>
            </a:p>
          </p:txBody>
        </p:sp>
      </p:grpSp>
      <p:grpSp>
        <p:nvGrpSpPr>
          <p:cNvPr id="15" name="Group 14"/>
          <p:cNvGrpSpPr/>
          <p:nvPr/>
        </p:nvGrpSpPr>
        <p:grpSpPr>
          <a:xfrm>
            <a:off x="2617547" y="3109454"/>
            <a:ext cx="802539" cy="3501989"/>
            <a:chOff x="2267744" y="3068960"/>
            <a:chExt cx="792088" cy="3456384"/>
          </a:xfrm>
        </p:grpSpPr>
        <p:sp>
          <p:nvSpPr>
            <p:cNvPr id="13" name="Rectangle 12"/>
            <p:cNvSpPr/>
            <p:nvPr/>
          </p:nvSpPr>
          <p:spPr>
            <a:xfrm>
              <a:off x="2267744" y="306896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14" name="Rectangle 13"/>
            <p:cNvSpPr/>
            <p:nvPr/>
          </p:nvSpPr>
          <p:spPr>
            <a:xfrm>
              <a:off x="2771800" y="623731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grpSp>
      <p:sp>
        <p:nvSpPr>
          <p:cNvPr id="16" name="Rounded Rectangle 15"/>
          <p:cNvSpPr/>
          <p:nvPr/>
        </p:nvSpPr>
        <p:spPr>
          <a:xfrm>
            <a:off x="647678" y="628878"/>
            <a:ext cx="3574947" cy="9484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solidFill>
                <a:schemeClr val="tx1"/>
              </a:solidFill>
              <a:latin typeface="Comic Sans MS" pitchFamily="66" charset="0"/>
            </a:endParaRPr>
          </a:p>
        </p:txBody>
      </p:sp>
      <p:sp>
        <p:nvSpPr>
          <p:cNvPr id="17" name="TextBox 16"/>
          <p:cNvSpPr txBox="1"/>
          <p:nvPr/>
        </p:nvSpPr>
        <p:spPr>
          <a:xfrm>
            <a:off x="793594" y="628878"/>
            <a:ext cx="3356073" cy="265062"/>
          </a:xfrm>
          <a:prstGeom prst="rect">
            <a:avLst/>
          </a:prstGeom>
          <a:noFill/>
        </p:spPr>
        <p:txBody>
          <a:bodyPr wrap="square" rtlCol="0">
            <a:spAutoFit/>
          </a:bodyPr>
          <a:lstStyle/>
          <a:p>
            <a:r>
              <a:rPr lang="en-GB" sz="1115" dirty="0"/>
              <a:t>What are chromosomes and where are they found?</a:t>
            </a:r>
          </a:p>
        </p:txBody>
      </p:sp>
      <p:sp>
        <p:nvSpPr>
          <p:cNvPr id="18" name="Rounded Rectangle 17"/>
          <p:cNvSpPr/>
          <p:nvPr/>
        </p:nvSpPr>
        <p:spPr>
          <a:xfrm>
            <a:off x="647678" y="1650291"/>
            <a:ext cx="3574947" cy="7295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19" name="TextBox 18"/>
          <p:cNvSpPr txBox="1"/>
          <p:nvPr/>
        </p:nvSpPr>
        <p:spPr>
          <a:xfrm>
            <a:off x="793594" y="1650292"/>
            <a:ext cx="3283115" cy="280654"/>
          </a:xfrm>
          <a:prstGeom prst="rect">
            <a:avLst/>
          </a:prstGeom>
          <a:noFill/>
        </p:spPr>
        <p:txBody>
          <a:bodyPr wrap="square" rtlCol="0">
            <a:spAutoFit/>
          </a:bodyPr>
          <a:lstStyle/>
          <a:p>
            <a:r>
              <a:rPr lang="en-GB" sz="1216" dirty="0"/>
              <a:t>What is a gene?</a:t>
            </a:r>
          </a:p>
        </p:txBody>
      </p:sp>
      <p:sp>
        <p:nvSpPr>
          <p:cNvPr id="20" name="Rounded Rectangle 19"/>
          <p:cNvSpPr/>
          <p:nvPr/>
        </p:nvSpPr>
        <p:spPr>
          <a:xfrm>
            <a:off x="4368541" y="628878"/>
            <a:ext cx="4961151" cy="18239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16" dirty="0"/>
              <a:t>.  </a:t>
            </a:r>
          </a:p>
        </p:txBody>
      </p:sp>
      <p:sp>
        <p:nvSpPr>
          <p:cNvPr id="21" name="TextBox 20"/>
          <p:cNvSpPr txBox="1"/>
          <p:nvPr/>
        </p:nvSpPr>
        <p:spPr>
          <a:xfrm>
            <a:off x="4806290" y="628878"/>
            <a:ext cx="4158612" cy="472694"/>
          </a:xfrm>
          <a:prstGeom prst="rect">
            <a:avLst/>
          </a:prstGeom>
          <a:noFill/>
        </p:spPr>
        <p:txBody>
          <a:bodyPr wrap="square" rtlCol="0">
            <a:spAutoFit/>
          </a:bodyPr>
          <a:lstStyle/>
          <a:p>
            <a:r>
              <a:rPr lang="en-GB" sz="1216" dirty="0"/>
              <a:t>State how the base triplet hypothesis explains the link between the DNA code and the formation of proteins.</a:t>
            </a:r>
          </a:p>
        </p:txBody>
      </p:sp>
      <p:sp>
        <p:nvSpPr>
          <p:cNvPr id="22" name="Rounded Rectangle 21"/>
          <p:cNvSpPr/>
          <p:nvPr/>
        </p:nvSpPr>
        <p:spPr>
          <a:xfrm>
            <a:off x="4295583" y="2525789"/>
            <a:ext cx="5070074" cy="26264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dirty="0"/>
          </a:p>
        </p:txBody>
      </p:sp>
      <p:sp>
        <p:nvSpPr>
          <p:cNvPr id="23" name="TextBox 22"/>
          <p:cNvSpPr txBox="1"/>
          <p:nvPr/>
        </p:nvSpPr>
        <p:spPr>
          <a:xfrm>
            <a:off x="4660374" y="2525789"/>
            <a:ext cx="4450444" cy="591322"/>
          </a:xfrm>
          <a:prstGeom prst="rect">
            <a:avLst/>
          </a:prstGeom>
          <a:noFill/>
        </p:spPr>
        <p:txBody>
          <a:bodyPr wrap="square" rtlCol="0">
            <a:spAutoFit/>
          </a:bodyPr>
          <a:lstStyle/>
          <a:p>
            <a:r>
              <a:rPr lang="en-GB" sz="1064" dirty="0"/>
              <a:t>Describe how the work of Chargaff, Franklin and Wilkins and Watson and Crick led to the discovery of DNA (What approaches did they use and what did each of them discover)?</a:t>
            </a:r>
          </a:p>
        </p:txBody>
      </p:sp>
      <p:sp>
        <p:nvSpPr>
          <p:cNvPr id="24" name="Rounded Rectangle 23"/>
          <p:cNvSpPr/>
          <p:nvPr/>
        </p:nvSpPr>
        <p:spPr>
          <a:xfrm>
            <a:off x="4368541" y="5225239"/>
            <a:ext cx="4888193" cy="8025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dirty="0"/>
          </a:p>
        </p:txBody>
      </p:sp>
      <p:sp>
        <p:nvSpPr>
          <p:cNvPr id="25" name="TextBox 24"/>
          <p:cNvSpPr txBox="1"/>
          <p:nvPr/>
        </p:nvSpPr>
        <p:spPr>
          <a:xfrm>
            <a:off x="4660374" y="5225238"/>
            <a:ext cx="4377486" cy="265062"/>
          </a:xfrm>
          <a:prstGeom prst="rect">
            <a:avLst/>
          </a:prstGeom>
          <a:noFill/>
        </p:spPr>
        <p:txBody>
          <a:bodyPr wrap="square" rtlCol="0">
            <a:spAutoFit/>
          </a:bodyPr>
          <a:lstStyle/>
          <a:p>
            <a:pPr algn="ctr"/>
            <a:r>
              <a:rPr lang="en-GB" sz="1115" dirty="0"/>
              <a:t>What is peer review and why is it useful?</a:t>
            </a:r>
          </a:p>
        </p:txBody>
      </p:sp>
      <p:sp>
        <p:nvSpPr>
          <p:cNvPr id="27" name="Rounded Rectangle 26"/>
          <p:cNvSpPr/>
          <p:nvPr/>
        </p:nvSpPr>
        <p:spPr>
          <a:xfrm>
            <a:off x="6411368" y="6100736"/>
            <a:ext cx="2918324" cy="8477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dirty="0">
                <a:solidFill>
                  <a:schemeClr val="tx1"/>
                </a:solidFill>
              </a:rPr>
              <a:t> 	</a:t>
            </a:r>
            <a:r>
              <a:rPr lang="en-GB" sz="912" b="1" dirty="0">
                <a:solidFill>
                  <a:schemeClr val="tx1"/>
                </a:solidFill>
              </a:rPr>
              <a:t>KEY WORDS</a:t>
            </a:r>
          </a:p>
          <a:p>
            <a:r>
              <a:rPr lang="en-GB" sz="912" dirty="0">
                <a:solidFill>
                  <a:schemeClr val="tx1"/>
                </a:solidFill>
              </a:rPr>
              <a:t>Nucleus	DNA                     X-Ray Diffraction</a:t>
            </a:r>
          </a:p>
          <a:p>
            <a:r>
              <a:rPr lang="en-GB" sz="912" dirty="0">
                <a:solidFill>
                  <a:schemeClr val="tx1"/>
                </a:solidFill>
              </a:rPr>
              <a:t>Chromosome	Nucleotide         Modelling</a:t>
            </a:r>
          </a:p>
          <a:p>
            <a:r>
              <a:rPr lang="en-GB" sz="912" dirty="0">
                <a:solidFill>
                  <a:schemeClr val="tx1"/>
                </a:solidFill>
              </a:rPr>
              <a:t>Gene 	Base Triplet        Base</a:t>
            </a:r>
          </a:p>
          <a:p>
            <a:r>
              <a:rPr lang="en-GB" sz="912" dirty="0">
                <a:solidFill>
                  <a:schemeClr val="tx1"/>
                </a:solidFill>
              </a:rPr>
              <a:t>Protein                      Double helix        Amino Acid</a:t>
            </a:r>
          </a:p>
        </p:txBody>
      </p:sp>
      <p:sp>
        <p:nvSpPr>
          <p:cNvPr id="28" name="Rounded Rectangle 27"/>
          <p:cNvSpPr/>
          <p:nvPr/>
        </p:nvSpPr>
        <p:spPr>
          <a:xfrm>
            <a:off x="4368542" y="6100736"/>
            <a:ext cx="1970346" cy="656623"/>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24"/>
          </a:p>
        </p:txBody>
      </p:sp>
      <p:sp>
        <p:nvSpPr>
          <p:cNvPr id="29" name="Cloud Callout 28"/>
          <p:cNvSpPr>
            <a:spLocks noChangeArrowheads="1"/>
          </p:cNvSpPr>
          <p:nvPr/>
        </p:nvSpPr>
        <p:spPr bwMode="auto">
          <a:xfrm>
            <a:off x="4442530" y="6466883"/>
            <a:ext cx="218749" cy="221966"/>
          </a:xfrm>
          <a:prstGeom prst="cloudCallout">
            <a:avLst>
              <a:gd name="adj1" fmla="val -52204"/>
              <a:gd name="adj2" fmla="val 76088"/>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GB" sz="1824">
              <a:solidFill>
                <a:schemeClr val="lt1"/>
              </a:solidFill>
            </a:endParaRPr>
          </a:p>
        </p:txBody>
      </p:sp>
      <p:sp>
        <p:nvSpPr>
          <p:cNvPr id="30" name="AutoShape 81"/>
          <p:cNvSpPr>
            <a:spLocks noChangeArrowheads="1"/>
          </p:cNvSpPr>
          <p:nvPr/>
        </p:nvSpPr>
        <p:spPr bwMode="auto">
          <a:xfrm>
            <a:off x="4368541" y="6100736"/>
            <a:ext cx="291129" cy="291128"/>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24"/>
          </a:p>
        </p:txBody>
      </p:sp>
      <p:sp>
        <p:nvSpPr>
          <p:cNvPr id="31" name="Rectangle 30"/>
          <p:cNvSpPr/>
          <p:nvPr/>
        </p:nvSpPr>
        <p:spPr>
          <a:xfrm>
            <a:off x="4879248" y="6173694"/>
            <a:ext cx="1240288" cy="145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18" dirty="0">
                <a:solidFill>
                  <a:schemeClr val="tx1"/>
                </a:solidFill>
              </a:rPr>
              <a:t>Assessment</a:t>
            </a:r>
          </a:p>
        </p:txBody>
      </p:sp>
    </p:spTree>
    <p:extLst>
      <p:ext uri="{BB962C8B-B14F-4D97-AF65-F5344CB8AC3E}">
        <p14:creationId xmlns:p14="http://schemas.microsoft.com/office/powerpoint/2010/main" val="12105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24" t="11100" r="38392" b="43039"/>
          <a:stretch/>
        </p:blipFill>
        <p:spPr bwMode="auto">
          <a:xfrm>
            <a:off x="319882" y="0"/>
            <a:ext cx="4610994" cy="379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32" t="9356" r="38768" b="8082"/>
          <a:stretch/>
        </p:blipFill>
        <p:spPr bwMode="auto">
          <a:xfrm>
            <a:off x="4952206" y="0"/>
            <a:ext cx="4632325" cy="420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85" t="25696" r="37828" b="39913"/>
          <a:stretch/>
        </p:blipFill>
        <p:spPr bwMode="auto">
          <a:xfrm>
            <a:off x="4806290" y="4130867"/>
            <a:ext cx="4778241" cy="281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82" t="68571" r="38543" b="12575"/>
          <a:stretch/>
        </p:blipFill>
        <p:spPr bwMode="auto">
          <a:xfrm>
            <a:off x="319881" y="3839035"/>
            <a:ext cx="4486409" cy="24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16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1762" y="0"/>
            <a:ext cx="9082769" cy="4829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24" dirty="0">
                <a:solidFill>
                  <a:schemeClr val="tx1"/>
                </a:solidFill>
              </a:rPr>
              <a:t>Mitosis , Meiosis &amp; Pedigree diagrams</a:t>
            </a:r>
          </a:p>
        </p:txBody>
      </p:sp>
      <p:sp>
        <p:nvSpPr>
          <p:cNvPr id="5" name="Rounded Rectangle 4"/>
          <p:cNvSpPr/>
          <p:nvPr/>
        </p:nvSpPr>
        <p:spPr>
          <a:xfrm>
            <a:off x="501761" y="628878"/>
            <a:ext cx="4596361" cy="29183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dirty="0">
              <a:solidFill>
                <a:schemeClr val="tx1"/>
              </a:solidFill>
            </a:endParaRPr>
          </a:p>
        </p:txBody>
      </p:sp>
      <p:sp>
        <p:nvSpPr>
          <p:cNvPr id="6" name="TextBox 5"/>
          <p:cNvSpPr txBox="1"/>
          <p:nvPr/>
        </p:nvSpPr>
        <p:spPr>
          <a:xfrm>
            <a:off x="793594" y="701837"/>
            <a:ext cx="4304528" cy="615099"/>
          </a:xfrm>
          <a:prstGeom prst="rect">
            <a:avLst/>
          </a:prstGeom>
          <a:noFill/>
        </p:spPr>
        <p:txBody>
          <a:bodyPr wrap="square" rtlCol="0">
            <a:spAutoFit/>
          </a:bodyPr>
          <a:lstStyle/>
          <a:p>
            <a:r>
              <a:rPr lang="en-GB" sz="1115" dirty="0"/>
              <a:t>Complete the table below to illustrate the main differences between mitosis and meiosis.</a:t>
            </a:r>
          </a:p>
          <a:p>
            <a:endParaRPr lang="en-GB" sz="1115" dirty="0"/>
          </a:p>
        </p:txBody>
      </p:sp>
      <p:graphicFrame>
        <p:nvGraphicFramePr>
          <p:cNvPr id="7" name="Table 6"/>
          <p:cNvGraphicFramePr>
            <a:graphicFrameLocks noGrp="1"/>
          </p:cNvGraphicFramePr>
          <p:nvPr/>
        </p:nvGraphicFramePr>
        <p:xfrm>
          <a:off x="720636" y="1139586"/>
          <a:ext cx="4231572" cy="2234710"/>
        </p:xfrm>
        <a:graphic>
          <a:graphicData uri="http://schemas.openxmlformats.org/drawingml/2006/table">
            <a:tbl>
              <a:tblPr firstRow="1" bandRow="1">
                <a:tableStyleId>{5940675A-B579-460E-94D1-54222C63F5DA}</a:tableStyleId>
              </a:tblPr>
              <a:tblGrid>
                <a:gridCol w="1410524">
                  <a:extLst>
                    <a:ext uri="{9D8B030D-6E8A-4147-A177-3AD203B41FA5}">
                      <a16:colId xmlns:a16="http://schemas.microsoft.com/office/drawing/2014/main" val="20000"/>
                    </a:ext>
                  </a:extLst>
                </a:gridCol>
                <a:gridCol w="1410524">
                  <a:extLst>
                    <a:ext uri="{9D8B030D-6E8A-4147-A177-3AD203B41FA5}">
                      <a16:colId xmlns:a16="http://schemas.microsoft.com/office/drawing/2014/main" val="20001"/>
                    </a:ext>
                  </a:extLst>
                </a:gridCol>
                <a:gridCol w="1410524">
                  <a:extLst>
                    <a:ext uri="{9D8B030D-6E8A-4147-A177-3AD203B41FA5}">
                      <a16:colId xmlns:a16="http://schemas.microsoft.com/office/drawing/2014/main" val="20002"/>
                    </a:ext>
                  </a:extLst>
                </a:gridCol>
              </a:tblGrid>
              <a:tr h="356904">
                <a:tc>
                  <a:txBody>
                    <a:bodyPr/>
                    <a:lstStyle/>
                    <a:p>
                      <a:r>
                        <a:rPr lang="en-GB" sz="1400" i="1" dirty="0" smtClean="0"/>
                        <a:t>Description</a:t>
                      </a:r>
                      <a:endParaRPr lang="en-GB" sz="1400" i="1" dirty="0"/>
                    </a:p>
                  </a:txBody>
                  <a:tcPr marL="92647" marR="92647" marT="46323" marB="46323"/>
                </a:tc>
                <a:tc>
                  <a:txBody>
                    <a:bodyPr/>
                    <a:lstStyle/>
                    <a:p>
                      <a:r>
                        <a:rPr lang="en-GB" sz="1400" i="1" dirty="0" smtClean="0"/>
                        <a:t>Mitosis</a:t>
                      </a:r>
                      <a:endParaRPr lang="en-GB" sz="1400" i="1" dirty="0"/>
                    </a:p>
                  </a:txBody>
                  <a:tcPr marL="92647" marR="92647" marT="46323" marB="46323"/>
                </a:tc>
                <a:tc>
                  <a:txBody>
                    <a:bodyPr/>
                    <a:lstStyle/>
                    <a:p>
                      <a:r>
                        <a:rPr lang="en-GB" sz="1400" i="1" dirty="0" smtClean="0"/>
                        <a:t>Meiosis</a:t>
                      </a:r>
                      <a:endParaRPr lang="en-GB" sz="1400" i="1" dirty="0"/>
                    </a:p>
                  </a:txBody>
                  <a:tcPr marL="92647" marR="92647" marT="46323" marB="46323"/>
                </a:tc>
                <a:extLst>
                  <a:ext uri="{0D108BD9-81ED-4DB2-BD59-A6C34878D82A}">
                    <a16:rowId xmlns:a16="http://schemas.microsoft.com/office/drawing/2014/main" val="10000"/>
                  </a:ext>
                </a:extLst>
              </a:tr>
              <a:tr h="356904">
                <a:tc>
                  <a:txBody>
                    <a:bodyPr/>
                    <a:lstStyle/>
                    <a:p>
                      <a:r>
                        <a:rPr lang="en-GB" sz="1400" dirty="0" smtClean="0">
                          <a:solidFill>
                            <a:srgbClr val="7030A0"/>
                          </a:solidFill>
                        </a:rPr>
                        <a:t>Example</a:t>
                      </a:r>
                      <a:endParaRPr lang="en-GB" sz="1400" dirty="0">
                        <a:solidFill>
                          <a:srgbClr val="7030A0"/>
                        </a:solidFill>
                      </a:endParaRPr>
                    </a:p>
                  </a:txBody>
                  <a:tcPr marL="92647" marR="92647" marT="46323" marB="46323"/>
                </a:tc>
                <a:tc>
                  <a:txBody>
                    <a:bodyPr/>
                    <a:lstStyle/>
                    <a:p>
                      <a:endParaRPr lang="en-GB" sz="1400"/>
                    </a:p>
                  </a:txBody>
                  <a:tcPr marL="92647" marR="92647" marT="46323" marB="46323"/>
                </a:tc>
                <a:tc>
                  <a:txBody>
                    <a:bodyPr/>
                    <a:lstStyle/>
                    <a:p>
                      <a:endParaRPr lang="en-GB" sz="1400" dirty="0"/>
                    </a:p>
                  </a:txBody>
                  <a:tcPr marL="92647" marR="92647" marT="46323" marB="46323"/>
                </a:tc>
                <a:extLst>
                  <a:ext uri="{0D108BD9-81ED-4DB2-BD59-A6C34878D82A}">
                    <a16:rowId xmlns:a16="http://schemas.microsoft.com/office/drawing/2014/main" val="10001"/>
                  </a:ext>
                </a:extLst>
              </a:tr>
              <a:tr h="581999">
                <a:tc>
                  <a:txBody>
                    <a:bodyPr/>
                    <a:lstStyle/>
                    <a:p>
                      <a:r>
                        <a:rPr lang="en-GB" sz="1400" dirty="0" smtClean="0">
                          <a:solidFill>
                            <a:srgbClr val="7030A0"/>
                          </a:solidFill>
                        </a:rPr>
                        <a:t>Genetic Information</a:t>
                      </a:r>
                      <a:endParaRPr lang="en-GB" sz="1400" dirty="0">
                        <a:solidFill>
                          <a:srgbClr val="7030A0"/>
                        </a:solidFill>
                      </a:endParaRPr>
                    </a:p>
                  </a:txBody>
                  <a:tcPr marL="92647" marR="92647" marT="46323" marB="46323"/>
                </a:tc>
                <a:tc>
                  <a:txBody>
                    <a:bodyPr/>
                    <a:lstStyle/>
                    <a:p>
                      <a:endParaRPr lang="en-GB" sz="1400" dirty="0"/>
                    </a:p>
                  </a:txBody>
                  <a:tcPr marL="92647" marR="92647" marT="46323" marB="46323"/>
                </a:tc>
                <a:tc>
                  <a:txBody>
                    <a:bodyPr/>
                    <a:lstStyle/>
                    <a:p>
                      <a:endParaRPr lang="en-GB" sz="1400" dirty="0"/>
                    </a:p>
                  </a:txBody>
                  <a:tcPr marL="92647" marR="92647" marT="46323" marB="46323"/>
                </a:tc>
                <a:extLst>
                  <a:ext uri="{0D108BD9-81ED-4DB2-BD59-A6C34878D82A}">
                    <a16:rowId xmlns:a16="http://schemas.microsoft.com/office/drawing/2014/main" val="10002"/>
                  </a:ext>
                </a:extLst>
              </a:tr>
              <a:tr h="356904">
                <a:tc>
                  <a:txBody>
                    <a:bodyPr/>
                    <a:lstStyle/>
                    <a:p>
                      <a:r>
                        <a:rPr lang="en-GB" sz="1400" baseline="0" dirty="0" smtClean="0">
                          <a:solidFill>
                            <a:srgbClr val="7030A0"/>
                          </a:solidFill>
                        </a:rPr>
                        <a:t>No of divisions</a:t>
                      </a:r>
                      <a:endParaRPr lang="en-GB" sz="1400" dirty="0">
                        <a:solidFill>
                          <a:srgbClr val="7030A0"/>
                        </a:solidFill>
                      </a:endParaRPr>
                    </a:p>
                  </a:txBody>
                  <a:tcPr marL="92647" marR="92647" marT="46323" marB="46323"/>
                </a:tc>
                <a:tc>
                  <a:txBody>
                    <a:bodyPr/>
                    <a:lstStyle/>
                    <a:p>
                      <a:endParaRPr lang="en-GB" sz="1400"/>
                    </a:p>
                  </a:txBody>
                  <a:tcPr marL="92647" marR="92647" marT="46323" marB="46323"/>
                </a:tc>
                <a:tc>
                  <a:txBody>
                    <a:bodyPr/>
                    <a:lstStyle/>
                    <a:p>
                      <a:endParaRPr lang="en-GB" sz="1400" dirty="0"/>
                    </a:p>
                  </a:txBody>
                  <a:tcPr marL="92647" marR="92647" marT="46323" marB="46323"/>
                </a:tc>
                <a:extLst>
                  <a:ext uri="{0D108BD9-81ED-4DB2-BD59-A6C34878D82A}">
                    <a16:rowId xmlns:a16="http://schemas.microsoft.com/office/drawing/2014/main" val="10003"/>
                  </a:ext>
                </a:extLst>
              </a:tr>
              <a:tr h="581999">
                <a:tc>
                  <a:txBody>
                    <a:bodyPr/>
                    <a:lstStyle/>
                    <a:p>
                      <a:r>
                        <a:rPr lang="en-GB" sz="1400" dirty="0" smtClean="0">
                          <a:solidFill>
                            <a:srgbClr val="7030A0"/>
                          </a:solidFill>
                        </a:rPr>
                        <a:t>No</a:t>
                      </a:r>
                      <a:r>
                        <a:rPr lang="en-GB" sz="1400" baseline="0" dirty="0" smtClean="0">
                          <a:solidFill>
                            <a:srgbClr val="7030A0"/>
                          </a:solidFill>
                        </a:rPr>
                        <a:t> of daughter cells.</a:t>
                      </a:r>
                      <a:endParaRPr lang="en-GB" sz="1400" dirty="0">
                        <a:solidFill>
                          <a:srgbClr val="7030A0"/>
                        </a:solidFill>
                      </a:endParaRPr>
                    </a:p>
                  </a:txBody>
                  <a:tcPr marL="92647" marR="92647" marT="46323" marB="46323"/>
                </a:tc>
                <a:tc>
                  <a:txBody>
                    <a:bodyPr/>
                    <a:lstStyle/>
                    <a:p>
                      <a:endParaRPr lang="en-GB" sz="1400"/>
                    </a:p>
                  </a:txBody>
                  <a:tcPr marL="92647" marR="92647" marT="46323" marB="46323"/>
                </a:tc>
                <a:tc>
                  <a:txBody>
                    <a:bodyPr/>
                    <a:lstStyle/>
                    <a:p>
                      <a:endParaRPr lang="en-GB" sz="1400" dirty="0"/>
                    </a:p>
                  </a:txBody>
                  <a:tcPr marL="92647" marR="92647" marT="46323" marB="46323"/>
                </a:tc>
                <a:extLst>
                  <a:ext uri="{0D108BD9-81ED-4DB2-BD59-A6C34878D82A}">
                    <a16:rowId xmlns:a16="http://schemas.microsoft.com/office/drawing/2014/main" val="10004"/>
                  </a:ext>
                </a:extLst>
              </a:tr>
            </a:tbl>
          </a:graphicData>
        </a:graphic>
      </p:graphicFrame>
      <p:sp>
        <p:nvSpPr>
          <p:cNvPr id="8" name="Rounded Rectangle 7"/>
          <p:cNvSpPr/>
          <p:nvPr/>
        </p:nvSpPr>
        <p:spPr>
          <a:xfrm>
            <a:off x="574720" y="3620160"/>
            <a:ext cx="4377486" cy="3064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pic>
        <p:nvPicPr>
          <p:cNvPr id="9" name="Picture 8"/>
          <p:cNvPicPr/>
          <p:nvPr/>
        </p:nvPicPr>
        <p:blipFill>
          <a:blip r:embed="rId2" cstate="print"/>
          <a:srcRect l="19179" t="35030" r="28883" b="3991"/>
          <a:stretch>
            <a:fillRect/>
          </a:stretch>
        </p:blipFill>
        <p:spPr bwMode="auto">
          <a:xfrm>
            <a:off x="866552" y="3839034"/>
            <a:ext cx="3866780" cy="2626492"/>
          </a:xfrm>
          <a:prstGeom prst="rect">
            <a:avLst/>
          </a:prstGeom>
          <a:noFill/>
          <a:ln w="9525">
            <a:noFill/>
            <a:miter lim="800000"/>
            <a:headEnd/>
            <a:tailEnd/>
          </a:ln>
        </p:spPr>
      </p:pic>
      <p:sp>
        <p:nvSpPr>
          <p:cNvPr id="11" name="Rounded Rectangle 10"/>
          <p:cNvSpPr/>
          <p:nvPr/>
        </p:nvSpPr>
        <p:spPr>
          <a:xfrm>
            <a:off x="5244038" y="628878"/>
            <a:ext cx="4085654" cy="29183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12" name="TextBox 11"/>
          <p:cNvSpPr txBox="1"/>
          <p:nvPr/>
        </p:nvSpPr>
        <p:spPr>
          <a:xfrm>
            <a:off x="5389954" y="628878"/>
            <a:ext cx="3866780" cy="311838"/>
          </a:xfrm>
          <a:prstGeom prst="rect">
            <a:avLst/>
          </a:prstGeom>
          <a:noFill/>
        </p:spPr>
        <p:txBody>
          <a:bodyPr wrap="square" rtlCol="0">
            <a:spAutoFit/>
          </a:bodyPr>
          <a:lstStyle/>
          <a:p>
            <a:pPr algn="ctr"/>
            <a:r>
              <a:rPr lang="en-GB" sz="1418" dirty="0"/>
              <a:t>Define the following terms:</a:t>
            </a:r>
          </a:p>
        </p:txBody>
      </p:sp>
      <p:sp>
        <p:nvSpPr>
          <p:cNvPr id="13" name="TextBox 12"/>
          <p:cNvSpPr txBox="1"/>
          <p:nvPr/>
        </p:nvSpPr>
        <p:spPr>
          <a:xfrm>
            <a:off x="5316996" y="920710"/>
            <a:ext cx="3866780" cy="2525430"/>
          </a:xfrm>
          <a:prstGeom prst="rect">
            <a:avLst/>
          </a:prstGeom>
          <a:noFill/>
        </p:spPr>
        <p:txBody>
          <a:bodyPr wrap="square" rtlCol="0">
            <a:spAutoFit/>
          </a:bodyPr>
          <a:lstStyle/>
          <a:p>
            <a:r>
              <a:rPr lang="en-GB" sz="1418" dirty="0"/>
              <a:t>Gene:</a:t>
            </a:r>
          </a:p>
          <a:p>
            <a:endParaRPr lang="en-GB" sz="1418" dirty="0"/>
          </a:p>
          <a:p>
            <a:r>
              <a:rPr lang="en-GB" sz="1418" dirty="0"/>
              <a:t>Allele:</a:t>
            </a:r>
          </a:p>
          <a:p>
            <a:endParaRPr lang="en-GB" sz="1418" dirty="0"/>
          </a:p>
          <a:p>
            <a:r>
              <a:rPr lang="en-GB" sz="1418" dirty="0"/>
              <a:t>Homozygous:</a:t>
            </a:r>
          </a:p>
          <a:p>
            <a:endParaRPr lang="en-GB" sz="1418" dirty="0"/>
          </a:p>
          <a:p>
            <a:r>
              <a:rPr lang="en-GB" sz="1418" dirty="0"/>
              <a:t>Heterozygous: </a:t>
            </a:r>
          </a:p>
          <a:p>
            <a:endParaRPr lang="en-GB" sz="1418" dirty="0"/>
          </a:p>
          <a:p>
            <a:r>
              <a:rPr lang="en-GB" sz="1418" dirty="0"/>
              <a:t>Recessive:</a:t>
            </a:r>
          </a:p>
          <a:p>
            <a:endParaRPr lang="en-GB" sz="1418" dirty="0"/>
          </a:p>
          <a:p>
            <a:r>
              <a:rPr lang="en-GB" sz="1418" dirty="0"/>
              <a:t>Dominant: </a:t>
            </a:r>
          </a:p>
        </p:txBody>
      </p:sp>
      <p:sp>
        <p:nvSpPr>
          <p:cNvPr id="14" name="Rounded Rectangle 13"/>
          <p:cNvSpPr/>
          <p:nvPr/>
        </p:nvSpPr>
        <p:spPr>
          <a:xfrm>
            <a:off x="5025164" y="3620160"/>
            <a:ext cx="4377486" cy="3137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24"/>
          </a:p>
        </p:txBody>
      </p:sp>
      <p:sp>
        <p:nvSpPr>
          <p:cNvPr id="15" name="TextBox 14"/>
          <p:cNvSpPr txBox="1"/>
          <p:nvPr/>
        </p:nvSpPr>
        <p:spPr>
          <a:xfrm>
            <a:off x="5681787" y="3620161"/>
            <a:ext cx="2918324" cy="280654"/>
          </a:xfrm>
          <a:prstGeom prst="rect">
            <a:avLst/>
          </a:prstGeom>
          <a:noFill/>
        </p:spPr>
        <p:txBody>
          <a:bodyPr wrap="square" rtlCol="0">
            <a:spAutoFit/>
          </a:bodyPr>
          <a:lstStyle/>
          <a:p>
            <a:pPr algn="ctr"/>
            <a:r>
              <a:rPr lang="en-GB" sz="1216" dirty="0"/>
              <a:t>Independent Assortment</a:t>
            </a:r>
          </a:p>
        </p:txBody>
      </p:sp>
      <p:pic>
        <p:nvPicPr>
          <p:cNvPr id="16" name="Picture 15"/>
          <p:cNvPicPr/>
          <p:nvPr/>
        </p:nvPicPr>
        <p:blipFill>
          <a:blip r:embed="rId3" cstate="print"/>
          <a:srcRect l="32049" t="10701" r="25736" b="7011"/>
          <a:stretch>
            <a:fillRect/>
          </a:stretch>
        </p:blipFill>
        <p:spPr bwMode="auto">
          <a:xfrm>
            <a:off x="5754745" y="3839035"/>
            <a:ext cx="2845366" cy="2772408"/>
          </a:xfrm>
          <a:prstGeom prst="rect">
            <a:avLst/>
          </a:prstGeom>
          <a:noFill/>
          <a:ln w="9525">
            <a:noFill/>
            <a:miter lim="800000"/>
            <a:headEnd/>
            <a:tailEnd/>
          </a:ln>
        </p:spPr>
      </p:pic>
    </p:spTree>
    <p:extLst>
      <p:ext uri="{BB962C8B-B14F-4D97-AF65-F5344CB8AC3E}">
        <p14:creationId xmlns:p14="http://schemas.microsoft.com/office/powerpoint/2010/main" val="411984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80781" y="3689350"/>
            <a:ext cx="4856972" cy="3259138"/>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ounded Rectangle 21"/>
          <p:cNvSpPr/>
          <p:nvPr/>
        </p:nvSpPr>
        <p:spPr>
          <a:xfrm>
            <a:off x="199993" y="161926"/>
            <a:ext cx="9431414" cy="32067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6" name="Text Box 10"/>
          <p:cNvSpPr txBox="1">
            <a:spLocks noChangeArrowheads="1"/>
          </p:cNvSpPr>
          <p:nvPr/>
        </p:nvSpPr>
        <p:spPr bwMode="auto">
          <a:xfrm>
            <a:off x="344433" y="665163"/>
            <a:ext cx="187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8197" name="Text Box 13"/>
          <p:cNvSpPr txBox="1">
            <a:spLocks noChangeArrowheads="1"/>
          </p:cNvSpPr>
          <p:nvPr/>
        </p:nvSpPr>
        <p:spPr bwMode="auto">
          <a:xfrm>
            <a:off x="8191776" y="1"/>
            <a:ext cx="151264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8198" name="AutoShape 14"/>
          <p:cNvSpPr>
            <a:spLocks noChangeArrowheads="1"/>
          </p:cNvSpPr>
          <p:nvPr/>
        </p:nvSpPr>
        <p:spPr bwMode="auto">
          <a:xfrm>
            <a:off x="199993" y="593725"/>
            <a:ext cx="5323622" cy="3024188"/>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199" name="Text Box 16"/>
          <p:cNvSpPr txBox="1">
            <a:spLocks noChangeArrowheads="1"/>
          </p:cNvSpPr>
          <p:nvPr/>
        </p:nvSpPr>
        <p:spPr bwMode="auto">
          <a:xfrm>
            <a:off x="1065043" y="161926"/>
            <a:ext cx="777432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b="1" dirty="0" smtClean="0">
                <a:latin typeface="Comic Sans MS" pitchFamily="66" charset="0"/>
              </a:rPr>
              <a:t>UNIT 2.2 DNA &amp; CELL DIVISION</a:t>
            </a:r>
            <a:endParaRPr lang="en-GB" b="1" dirty="0">
              <a:latin typeface="Comic Sans MS" pitchFamily="66" charset="0"/>
            </a:endParaRPr>
          </a:p>
        </p:txBody>
      </p:sp>
      <p:sp>
        <p:nvSpPr>
          <p:cNvPr id="8200" name="AutoShape 20"/>
          <p:cNvSpPr>
            <a:spLocks noChangeArrowheads="1"/>
          </p:cNvSpPr>
          <p:nvPr/>
        </p:nvSpPr>
        <p:spPr bwMode="auto">
          <a:xfrm>
            <a:off x="166661" y="3689350"/>
            <a:ext cx="4499841" cy="3259138"/>
          </a:xfrm>
          <a:prstGeom prst="roundRect">
            <a:avLst>
              <a:gd name="adj" fmla="val 609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8201" name="Picture 22" descr="http://www.bbc.co.uk/schools/gcsebitesize/science/images/cell_chrom_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66" y="901700"/>
            <a:ext cx="42855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22"/>
          <p:cNvSpPr txBox="1">
            <a:spLocks noChangeArrowheads="1"/>
          </p:cNvSpPr>
          <p:nvPr/>
        </p:nvSpPr>
        <p:spPr bwMode="auto">
          <a:xfrm>
            <a:off x="166662" y="687388"/>
            <a:ext cx="5285528"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a:t>Labe l the diagram:</a:t>
            </a:r>
          </a:p>
          <a:p>
            <a:pPr eaLnBrk="1" hangingPunct="1"/>
            <a:endParaRPr lang="en-GB" sz="1400"/>
          </a:p>
          <a:p>
            <a:pPr eaLnBrk="1" hangingPunct="1"/>
            <a:endParaRPr lang="en-GB" sz="1400"/>
          </a:p>
          <a:p>
            <a:pPr eaLnBrk="1" hangingPunct="1"/>
            <a:endParaRPr lang="en-GB" sz="1400"/>
          </a:p>
          <a:p>
            <a:pPr eaLnBrk="1" hangingPunct="1"/>
            <a:endParaRPr lang="en-GB" sz="1400"/>
          </a:p>
          <a:p>
            <a:pPr eaLnBrk="1" hangingPunct="1"/>
            <a:endParaRPr lang="en-GB" sz="1400"/>
          </a:p>
          <a:p>
            <a:pPr eaLnBrk="1" hangingPunct="1"/>
            <a:endParaRPr lang="en-GB" sz="1400"/>
          </a:p>
          <a:p>
            <a:pPr eaLnBrk="1" hangingPunct="1"/>
            <a:endParaRPr lang="en-GB" sz="1400"/>
          </a:p>
          <a:p>
            <a:pPr eaLnBrk="1" hangingPunct="1"/>
            <a:r>
              <a:rPr lang="en-GB" sz="1400"/>
              <a:t>A gene is a section of D____. It controls a c____________ of  your body. You have ___ chromosomes in the n______ of your b_______ cells. Arranged in _____ pairs. One of each pair is inherited from your m________ and one from your f_________. Your sex cells or g_________ only have _____ chromosomes.</a:t>
            </a:r>
          </a:p>
        </p:txBody>
      </p:sp>
      <p:sp>
        <p:nvSpPr>
          <p:cNvPr id="24" name="Rounded Rectangle 23"/>
          <p:cNvSpPr/>
          <p:nvPr/>
        </p:nvSpPr>
        <p:spPr>
          <a:xfrm>
            <a:off x="666644" y="2116138"/>
            <a:ext cx="785687" cy="2857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ounded Rectangle 25"/>
          <p:cNvSpPr/>
          <p:nvPr/>
        </p:nvSpPr>
        <p:spPr>
          <a:xfrm>
            <a:off x="2952278" y="2116138"/>
            <a:ext cx="785687" cy="2857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ounded Rectangle 26"/>
          <p:cNvSpPr/>
          <p:nvPr/>
        </p:nvSpPr>
        <p:spPr>
          <a:xfrm>
            <a:off x="2095165" y="1901825"/>
            <a:ext cx="785687" cy="2857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6" name="Picture 24" descr="http://www.bbc.co.uk/schools/gcsebitesize/science/images/add_ocr_bimitosi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87" y="3903663"/>
            <a:ext cx="1709464"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1309478" y="6046789"/>
            <a:ext cx="785686"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ounded Rectangle 28"/>
          <p:cNvSpPr/>
          <p:nvPr/>
        </p:nvSpPr>
        <p:spPr>
          <a:xfrm>
            <a:off x="1238052" y="5475289"/>
            <a:ext cx="785687"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ounded Rectangle 29"/>
          <p:cNvSpPr/>
          <p:nvPr/>
        </p:nvSpPr>
        <p:spPr>
          <a:xfrm>
            <a:off x="1166626" y="4832351"/>
            <a:ext cx="785686"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ounded Rectangle 30"/>
          <p:cNvSpPr/>
          <p:nvPr/>
        </p:nvSpPr>
        <p:spPr>
          <a:xfrm>
            <a:off x="1095200" y="4046539"/>
            <a:ext cx="785687" cy="3571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11" name="TextBox 31"/>
          <p:cNvSpPr txBox="1">
            <a:spLocks noChangeArrowheads="1"/>
          </p:cNvSpPr>
          <p:nvPr/>
        </p:nvSpPr>
        <p:spPr bwMode="auto">
          <a:xfrm>
            <a:off x="2166591" y="3689351"/>
            <a:ext cx="192850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a:t>What is the name of this process?</a:t>
            </a:r>
          </a:p>
          <a:p>
            <a:pPr eaLnBrk="1" hangingPunct="1"/>
            <a:endParaRPr lang="en-GB" sz="1200"/>
          </a:p>
          <a:p>
            <a:pPr eaLnBrk="1" hangingPunct="1"/>
            <a:r>
              <a:rPr lang="en-GB" sz="1200"/>
              <a:t>Write down an explanation of what is happening at each stage in the boxes.</a:t>
            </a:r>
          </a:p>
          <a:p>
            <a:pPr eaLnBrk="1" hangingPunct="1"/>
            <a:endParaRPr lang="en-GB" sz="1200"/>
          </a:p>
          <a:p>
            <a:pPr eaLnBrk="1" hangingPunct="1"/>
            <a:r>
              <a:rPr lang="en-GB" sz="1200"/>
              <a:t>How many daughter cells produced?</a:t>
            </a:r>
          </a:p>
          <a:p>
            <a:pPr eaLnBrk="1" hangingPunct="1"/>
            <a:endParaRPr lang="en-GB" sz="1200"/>
          </a:p>
          <a:p>
            <a:pPr eaLnBrk="1" hangingPunct="1"/>
            <a:r>
              <a:rPr lang="en-GB" sz="1200"/>
              <a:t>Are the genes identical or different to parental cell?</a:t>
            </a:r>
          </a:p>
          <a:p>
            <a:pPr eaLnBrk="1" hangingPunct="1"/>
            <a:endParaRPr lang="en-GB" sz="1200"/>
          </a:p>
          <a:p>
            <a:pPr eaLnBrk="1" hangingPunct="1"/>
            <a:r>
              <a:rPr lang="en-GB" sz="1200"/>
              <a:t>Why  and where do cells undergo mitosis?</a:t>
            </a:r>
          </a:p>
        </p:txBody>
      </p:sp>
      <p:pic>
        <p:nvPicPr>
          <p:cNvPr id="8212" name="Picture 26" descr="chromosomes divide, similar chromosomes pair up, sections of DNA get swapped, pairs of chromosomes divide,  chromosomes divid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633" y="3832225"/>
            <a:ext cx="244435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Box 32"/>
          <p:cNvSpPr txBox="1">
            <a:spLocks noChangeArrowheads="1"/>
          </p:cNvSpPr>
          <p:nvPr/>
        </p:nvSpPr>
        <p:spPr bwMode="auto">
          <a:xfrm>
            <a:off x="7523545" y="3689351"/>
            <a:ext cx="221420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a:t>What is the name of this process?</a:t>
            </a:r>
          </a:p>
          <a:p>
            <a:pPr eaLnBrk="1" hangingPunct="1"/>
            <a:endParaRPr lang="en-GB" sz="1200"/>
          </a:p>
          <a:p>
            <a:pPr eaLnBrk="1" hangingPunct="1"/>
            <a:r>
              <a:rPr lang="en-GB" sz="1200"/>
              <a:t>Write down an explanation of what is happening at each stage in the boxes.</a:t>
            </a:r>
          </a:p>
          <a:p>
            <a:pPr eaLnBrk="1" hangingPunct="1"/>
            <a:endParaRPr lang="en-GB" sz="1200"/>
          </a:p>
          <a:p>
            <a:pPr eaLnBrk="1" hangingPunct="1"/>
            <a:r>
              <a:rPr lang="en-GB" sz="1200"/>
              <a:t>How many daughter cells produced?</a:t>
            </a:r>
          </a:p>
          <a:p>
            <a:pPr eaLnBrk="1" hangingPunct="1"/>
            <a:endParaRPr lang="en-GB" sz="1200"/>
          </a:p>
          <a:p>
            <a:pPr eaLnBrk="1" hangingPunct="1"/>
            <a:r>
              <a:rPr lang="en-GB" sz="1200"/>
              <a:t>Are the genes identical or different to parental cell?</a:t>
            </a:r>
          </a:p>
          <a:p>
            <a:pPr eaLnBrk="1" hangingPunct="1"/>
            <a:endParaRPr lang="en-GB" sz="1200"/>
          </a:p>
          <a:p>
            <a:pPr eaLnBrk="1" hangingPunct="1"/>
            <a:r>
              <a:rPr lang="en-GB" sz="1200"/>
              <a:t>Why and where do cells undergo meiosis?</a:t>
            </a:r>
          </a:p>
        </p:txBody>
      </p:sp>
      <p:sp>
        <p:nvSpPr>
          <p:cNvPr id="34" name="Oval 33"/>
          <p:cNvSpPr/>
          <p:nvPr/>
        </p:nvSpPr>
        <p:spPr>
          <a:xfrm>
            <a:off x="4095094" y="3689351"/>
            <a:ext cx="1571373" cy="1357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A mnemonic for mitosis:</a:t>
            </a:r>
          </a:p>
          <a:p>
            <a:pPr algn="ctr">
              <a:defRPr/>
            </a:pPr>
            <a:r>
              <a:rPr lang="en-GB" sz="1000" dirty="0">
                <a:solidFill>
                  <a:schemeClr val="tx1"/>
                </a:solidFill>
              </a:rPr>
              <a:t>“Mitosis goes on in my toes, and toes are not sexy”</a:t>
            </a:r>
          </a:p>
        </p:txBody>
      </p:sp>
      <p:pic>
        <p:nvPicPr>
          <p:cNvPr id="8215" name="Picture 28" descr="http://fc02.deviantart.net/fs70/i/2012/242/b/7/toes_by_extramorphs-d5d10me.jpg"/>
          <p:cNvPicPr>
            <a:picLocks noChangeAspect="1" noChangeArrowheads="1"/>
          </p:cNvPicPr>
          <p:nvPr/>
        </p:nvPicPr>
        <p:blipFill>
          <a:blip r:embed="rId6">
            <a:extLst>
              <a:ext uri="{28A0092B-C50C-407E-A947-70E740481C1C}">
                <a14:useLocalDpi xmlns:a14="http://schemas.microsoft.com/office/drawing/2010/main" val="0"/>
              </a:ext>
            </a:extLst>
          </a:blip>
          <a:srcRect t="9091" b="12122"/>
          <a:stretch>
            <a:fillRect/>
          </a:stretch>
        </p:blipFill>
        <p:spPr bwMode="auto">
          <a:xfrm>
            <a:off x="4166521" y="5046664"/>
            <a:ext cx="120948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35"/>
          <p:cNvSpPr/>
          <p:nvPr/>
        </p:nvSpPr>
        <p:spPr>
          <a:xfrm>
            <a:off x="5666467" y="615950"/>
            <a:ext cx="4071286" cy="29305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17" name="TextBox 36"/>
          <p:cNvSpPr txBox="1">
            <a:spLocks noChangeArrowheads="1"/>
          </p:cNvSpPr>
          <p:nvPr/>
        </p:nvSpPr>
        <p:spPr bwMode="auto">
          <a:xfrm>
            <a:off x="5737894" y="758825"/>
            <a:ext cx="173009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u="sng"/>
              <a:t>Other key terminology:</a:t>
            </a:r>
          </a:p>
          <a:p>
            <a:pPr eaLnBrk="1" hangingPunct="1"/>
            <a:r>
              <a:rPr lang="en-GB" sz="1200"/>
              <a:t>Differentiation:</a:t>
            </a:r>
          </a:p>
          <a:p>
            <a:pPr eaLnBrk="1" hangingPunct="1"/>
            <a:endParaRPr lang="en-GB" sz="1200"/>
          </a:p>
          <a:p>
            <a:pPr eaLnBrk="1" hangingPunct="1"/>
            <a:r>
              <a:rPr lang="en-GB" sz="1200"/>
              <a:t>Fertilisation:</a:t>
            </a:r>
          </a:p>
          <a:p>
            <a:pPr eaLnBrk="1" hangingPunct="1"/>
            <a:endParaRPr lang="en-GB" sz="1200"/>
          </a:p>
          <a:p>
            <a:pPr eaLnBrk="1" hangingPunct="1"/>
            <a:r>
              <a:rPr lang="en-GB" sz="1200"/>
              <a:t>Variation:</a:t>
            </a:r>
          </a:p>
          <a:p>
            <a:pPr eaLnBrk="1" hangingPunct="1"/>
            <a:endParaRPr lang="en-GB" sz="1200"/>
          </a:p>
          <a:p>
            <a:pPr eaLnBrk="1" hangingPunct="1"/>
            <a:r>
              <a:rPr lang="en-GB" sz="1200"/>
              <a:t> Stem cells</a:t>
            </a:r>
          </a:p>
        </p:txBody>
      </p:sp>
      <p:sp>
        <p:nvSpPr>
          <p:cNvPr id="8218" name="TextBox 37"/>
          <p:cNvSpPr txBox="1">
            <a:spLocks noChangeArrowheads="1"/>
          </p:cNvSpPr>
          <p:nvPr/>
        </p:nvSpPr>
        <p:spPr bwMode="auto">
          <a:xfrm>
            <a:off x="5595042" y="2330450"/>
            <a:ext cx="1184085" cy="1016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a:t>Function</a:t>
            </a:r>
          </a:p>
          <a:p>
            <a:pPr eaLnBrk="1" hangingPunct="1"/>
            <a:endParaRPr lang="en-GB" sz="1200"/>
          </a:p>
          <a:p>
            <a:pPr eaLnBrk="1" hangingPunct="1"/>
            <a:endParaRPr lang="en-GB" sz="1200"/>
          </a:p>
          <a:p>
            <a:pPr eaLnBrk="1" hangingPunct="1"/>
            <a:endParaRPr lang="en-GB" sz="1200"/>
          </a:p>
          <a:p>
            <a:pPr eaLnBrk="1" hangingPunct="1"/>
            <a:endParaRPr lang="en-GB" sz="1200"/>
          </a:p>
        </p:txBody>
      </p:sp>
      <p:sp>
        <p:nvSpPr>
          <p:cNvPr id="8219" name="TextBox 38"/>
          <p:cNvSpPr txBox="1">
            <a:spLocks noChangeArrowheads="1"/>
          </p:cNvSpPr>
          <p:nvPr/>
        </p:nvSpPr>
        <p:spPr bwMode="auto">
          <a:xfrm>
            <a:off x="6880711" y="2473325"/>
            <a:ext cx="1285669" cy="12017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a:t>Uses</a:t>
            </a:r>
          </a:p>
          <a:p>
            <a:pPr eaLnBrk="1" hangingPunct="1"/>
            <a:endParaRPr lang="en-GB" sz="1200"/>
          </a:p>
          <a:p>
            <a:pPr eaLnBrk="1" hangingPunct="1"/>
            <a:endParaRPr lang="en-GB" sz="1200"/>
          </a:p>
          <a:p>
            <a:pPr eaLnBrk="1" hangingPunct="1"/>
            <a:endParaRPr lang="en-GB" sz="1200"/>
          </a:p>
          <a:p>
            <a:pPr eaLnBrk="1" hangingPunct="1"/>
            <a:endParaRPr lang="en-GB" sz="1200"/>
          </a:p>
          <a:p>
            <a:pPr eaLnBrk="1" hangingPunct="1"/>
            <a:endParaRPr lang="en-GB" sz="1200"/>
          </a:p>
        </p:txBody>
      </p:sp>
      <p:sp>
        <p:nvSpPr>
          <p:cNvPr id="8220" name="TextBox 39"/>
          <p:cNvSpPr txBox="1">
            <a:spLocks noChangeArrowheads="1"/>
          </p:cNvSpPr>
          <p:nvPr/>
        </p:nvSpPr>
        <p:spPr bwMode="auto">
          <a:xfrm>
            <a:off x="8237806" y="2473325"/>
            <a:ext cx="1666608" cy="1016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a:t>Problems</a:t>
            </a:r>
          </a:p>
          <a:p>
            <a:pPr eaLnBrk="1" hangingPunct="1"/>
            <a:endParaRPr lang="en-GB" sz="1200"/>
          </a:p>
          <a:p>
            <a:pPr eaLnBrk="1" hangingPunct="1"/>
            <a:endParaRPr lang="en-GB" sz="1200"/>
          </a:p>
          <a:p>
            <a:pPr eaLnBrk="1" hangingPunct="1"/>
            <a:endParaRPr lang="en-GB" sz="1200"/>
          </a:p>
          <a:p>
            <a:pPr eaLnBrk="1" hangingPunct="1"/>
            <a:endParaRPr lang="en-GB" sz="1200"/>
          </a:p>
        </p:txBody>
      </p:sp>
      <p:sp>
        <p:nvSpPr>
          <p:cNvPr id="8221" name="TextBox 40"/>
          <p:cNvSpPr txBox="1">
            <a:spLocks noChangeArrowheads="1"/>
          </p:cNvSpPr>
          <p:nvPr/>
        </p:nvSpPr>
        <p:spPr bwMode="auto">
          <a:xfrm>
            <a:off x="8094953" y="1330325"/>
            <a:ext cx="1809460" cy="9858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000"/>
              <a:t>Future of stem cell research</a:t>
            </a:r>
          </a:p>
          <a:p>
            <a:pPr eaLnBrk="1" hangingPunct="1"/>
            <a:endParaRPr lang="en-GB" sz="1200"/>
          </a:p>
          <a:p>
            <a:pPr eaLnBrk="1" hangingPunct="1"/>
            <a:endParaRPr lang="en-GB" sz="1200"/>
          </a:p>
          <a:p>
            <a:pPr eaLnBrk="1" hangingPunct="1"/>
            <a:endParaRPr lang="en-GB" sz="1200"/>
          </a:p>
          <a:p>
            <a:pPr eaLnBrk="1" hangingPunct="1"/>
            <a:endParaRPr lang="en-GB" sz="1200"/>
          </a:p>
        </p:txBody>
      </p:sp>
      <p:cxnSp>
        <p:nvCxnSpPr>
          <p:cNvPr id="43" name="Straight Arrow Connector 42"/>
          <p:cNvCxnSpPr>
            <a:endCxn id="8221" idx="1"/>
          </p:cNvCxnSpPr>
          <p:nvPr/>
        </p:nvCxnSpPr>
        <p:spPr>
          <a:xfrm flipV="1">
            <a:off x="6595007" y="1824039"/>
            <a:ext cx="1499947" cy="363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595006" y="2187576"/>
            <a:ext cx="1714225" cy="2143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595006" y="2187576"/>
            <a:ext cx="1071390"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381488" y="2402683"/>
            <a:ext cx="428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245812" y="3903663"/>
            <a:ext cx="884889" cy="321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62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1"/>
          <p:cNvSpPr/>
          <p:nvPr/>
        </p:nvSpPr>
        <p:spPr>
          <a:xfrm>
            <a:off x="200025" y="161925"/>
            <a:ext cx="9432925" cy="32067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 Box 73"/>
          <p:cNvSpPr txBox="1">
            <a:spLocks noChangeArrowheads="1"/>
          </p:cNvSpPr>
          <p:nvPr/>
        </p:nvSpPr>
        <p:spPr bwMode="auto">
          <a:xfrm>
            <a:off x="200025" y="161925"/>
            <a:ext cx="9432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omic Sans MS" pitchFamily="66" charset="0"/>
              </a:rPr>
              <a:t>UNIT 2.3 SIMPLE INHERITANCE</a:t>
            </a:r>
            <a:endParaRPr lang="en-GB" b="1" dirty="0">
              <a:latin typeface="Comic Sans MS" pitchFamily="66" charset="0"/>
            </a:endParaRPr>
          </a:p>
        </p:txBody>
      </p:sp>
      <p:sp>
        <p:nvSpPr>
          <p:cNvPr id="7" name="TextBox 18"/>
          <p:cNvSpPr txBox="1">
            <a:spLocks noChangeArrowheads="1"/>
          </p:cNvSpPr>
          <p:nvPr/>
        </p:nvSpPr>
        <p:spPr bwMode="auto">
          <a:xfrm>
            <a:off x="5600701" y="5484813"/>
            <a:ext cx="20891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000" b="1" dirty="0">
                <a:latin typeface="Comic Sans MS" pitchFamily="66" charset="0"/>
              </a:rPr>
              <a:t>KEY WORDS</a:t>
            </a:r>
            <a:r>
              <a:rPr lang="en-GB" sz="1000" b="1" dirty="0" smtClean="0">
                <a:latin typeface="Comic Sans MS" pitchFamily="66" charset="0"/>
              </a:rPr>
              <a:t>:</a:t>
            </a:r>
          </a:p>
          <a:p>
            <a:pPr algn="ctr"/>
            <a:r>
              <a:rPr lang="en-GB" sz="900" dirty="0" smtClean="0">
                <a:latin typeface="Comic Sans MS" pitchFamily="66" charset="0"/>
              </a:rPr>
              <a:t>Alleles</a:t>
            </a:r>
          </a:p>
          <a:p>
            <a:pPr algn="ctr"/>
            <a:r>
              <a:rPr lang="en-GB" sz="900" dirty="0" smtClean="0">
                <a:latin typeface="Comic Sans MS" pitchFamily="66" charset="0"/>
              </a:rPr>
              <a:t>Mitosis</a:t>
            </a:r>
          </a:p>
          <a:p>
            <a:pPr algn="ctr"/>
            <a:r>
              <a:rPr lang="en-GB" sz="900" dirty="0" smtClean="0">
                <a:latin typeface="Comic Sans MS" pitchFamily="66" charset="0"/>
              </a:rPr>
              <a:t>Meiosis</a:t>
            </a:r>
          </a:p>
          <a:p>
            <a:pPr algn="ctr"/>
            <a:r>
              <a:rPr lang="en-GB" sz="900" dirty="0" smtClean="0">
                <a:latin typeface="Comic Sans MS" pitchFamily="66" charset="0"/>
              </a:rPr>
              <a:t>Stem cells</a:t>
            </a:r>
          </a:p>
          <a:p>
            <a:pPr algn="ctr"/>
            <a:r>
              <a:rPr lang="en-GB" sz="900" dirty="0" smtClean="0">
                <a:latin typeface="Comic Sans MS" pitchFamily="66" charset="0"/>
              </a:rPr>
              <a:t>Therapeutic cloning</a:t>
            </a:r>
          </a:p>
          <a:p>
            <a:pPr algn="ctr"/>
            <a:r>
              <a:rPr lang="en-GB" sz="900" dirty="0" smtClean="0">
                <a:latin typeface="Comic Sans MS" pitchFamily="66" charset="0"/>
              </a:rPr>
              <a:t>Mendel</a:t>
            </a:r>
          </a:p>
          <a:p>
            <a:pPr algn="ctr"/>
            <a:endParaRPr lang="en-GB" sz="900" dirty="0" smtClean="0">
              <a:latin typeface="Comic Sans MS" pitchFamily="66" charset="0"/>
            </a:endParaRPr>
          </a:p>
          <a:p>
            <a:pPr algn="ctr"/>
            <a:endParaRPr lang="en-GB" sz="900" dirty="0">
              <a:latin typeface="Comic Sans MS" pitchFamily="66" charset="0"/>
            </a:endParaRPr>
          </a:p>
          <a:p>
            <a:pPr algn="ctr"/>
            <a:r>
              <a:rPr lang="en-GB" sz="900" dirty="0" smtClean="0">
                <a:latin typeface="Comic Sans MS" pitchFamily="66" charset="0"/>
              </a:rPr>
              <a:t>DNA finger printing</a:t>
            </a:r>
          </a:p>
          <a:p>
            <a:pPr algn="ctr"/>
            <a:r>
              <a:rPr lang="en-GB" sz="900" dirty="0" smtClean="0">
                <a:latin typeface="Comic Sans MS" pitchFamily="66" charset="0"/>
              </a:rPr>
              <a:t>Chromosomes</a:t>
            </a:r>
          </a:p>
          <a:p>
            <a:pPr algn="ctr"/>
            <a:r>
              <a:rPr lang="en-GB" sz="900" dirty="0" smtClean="0">
                <a:latin typeface="Comic Sans MS" pitchFamily="66" charset="0"/>
              </a:rPr>
              <a:t>Dominant</a:t>
            </a:r>
          </a:p>
          <a:p>
            <a:pPr algn="ctr"/>
            <a:r>
              <a:rPr lang="en-GB" sz="900" dirty="0" smtClean="0">
                <a:latin typeface="Comic Sans MS" pitchFamily="66" charset="0"/>
              </a:rPr>
              <a:t>Recessive</a:t>
            </a:r>
          </a:p>
          <a:p>
            <a:pPr algn="ctr"/>
            <a:r>
              <a:rPr lang="en-GB" sz="900" dirty="0" err="1" smtClean="0">
                <a:latin typeface="Comic Sans MS" pitchFamily="66" charset="0"/>
              </a:rPr>
              <a:t>Polydactyly</a:t>
            </a:r>
            <a:endParaRPr lang="en-GB" sz="900" dirty="0" smtClean="0">
              <a:latin typeface="Comic Sans MS" pitchFamily="66" charset="0"/>
            </a:endParaRPr>
          </a:p>
          <a:p>
            <a:pPr algn="ctr"/>
            <a:r>
              <a:rPr lang="en-GB" sz="900" dirty="0" smtClean="0">
                <a:latin typeface="Comic Sans MS" pitchFamily="66" charset="0"/>
              </a:rPr>
              <a:t>Cystic fibrosis</a:t>
            </a:r>
          </a:p>
          <a:p>
            <a:pPr algn="ctr"/>
            <a:endParaRPr lang="en-GB" sz="900" b="1" dirty="0" smtClean="0">
              <a:latin typeface="Comic Sans MS" pitchFamily="66" charset="0"/>
            </a:endParaRPr>
          </a:p>
          <a:p>
            <a:pPr algn="ctr"/>
            <a:endParaRPr lang="en-GB" sz="900" b="1" dirty="0" smtClean="0">
              <a:latin typeface="Comic Sans MS" pitchFamily="66" charset="0"/>
            </a:endParaRPr>
          </a:p>
        </p:txBody>
      </p:sp>
      <p:sp>
        <p:nvSpPr>
          <p:cNvPr id="8" name="Rounded Rectangle 7"/>
          <p:cNvSpPr/>
          <p:nvPr/>
        </p:nvSpPr>
        <p:spPr>
          <a:xfrm>
            <a:off x="5600700" y="5491163"/>
            <a:ext cx="2089150" cy="1300162"/>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FFFFFF"/>
              </a:solidFill>
            </a:endParaRPr>
          </a:p>
        </p:txBody>
      </p:sp>
      <p:sp>
        <p:nvSpPr>
          <p:cNvPr id="9" name="TextBox 20"/>
          <p:cNvSpPr txBox="1">
            <a:spLocks noChangeArrowheads="1"/>
          </p:cNvSpPr>
          <p:nvPr/>
        </p:nvSpPr>
        <p:spPr bwMode="auto">
          <a:xfrm>
            <a:off x="7761288" y="5484813"/>
            <a:ext cx="19446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000" b="1" dirty="0">
                <a:latin typeface="Comic Sans MS" pitchFamily="66" charset="0"/>
              </a:rPr>
              <a:t>ASSESSMENT:</a:t>
            </a: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a:p>
            <a:endParaRPr lang="en-GB" sz="1000" dirty="0">
              <a:latin typeface="Comic Sans MS" pitchFamily="66" charset="0"/>
            </a:endParaRPr>
          </a:p>
        </p:txBody>
      </p:sp>
      <p:sp>
        <p:nvSpPr>
          <p:cNvPr id="10" name="Cloud Callout 9"/>
          <p:cNvSpPr>
            <a:spLocks noChangeArrowheads="1"/>
          </p:cNvSpPr>
          <p:nvPr/>
        </p:nvSpPr>
        <p:spPr bwMode="auto">
          <a:xfrm>
            <a:off x="7905750" y="6283325"/>
            <a:ext cx="215900" cy="219075"/>
          </a:xfrm>
          <a:prstGeom prst="cloudCallout">
            <a:avLst>
              <a:gd name="adj1" fmla="val -52204"/>
              <a:gd name="adj2" fmla="val 76088"/>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GB">
              <a:solidFill>
                <a:schemeClr val="lt1"/>
              </a:solidFill>
              <a:latin typeface="+mn-lt"/>
              <a:cs typeface="+mn-cs"/>
            </a:endParaRPr>
          </a:p>
        </p:txBody>
      </p:sp>
      <p:sp>
        <p:nvSpPr>
          <p:cNvPr id="11" name="AutoShape 81"/>
          <p:cNvSpPr>
            <a:spLocks noChangeArrowheads="1"/>
          </p:cNvSpPr>
          <p:nvPr/>
        </p:nvSpPr>
        <p:spPr bwMode="auto">
          <a:xfrm>
            <a:off x="7832725" y="5849938"/>
            <a:ext cx="287338" cy="287337"/>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ounded Rectangle 11"/>
          <p:cNvSpPr/>
          <p:nvPr/>
        </p:nvSpPr>
        <p:spPr>
          <a:xfrm>
            <a:off x="7761288" y="5491163"/>
            <a:ext cx="1944687" cy="1295400"/>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ounded Rectangle 13"/>
          <p:cNvSpPr/>
          <p:nvPr/>
        </p:nvSpPr>
        <p:spPr>
          <a:xfrm>
            <a:off x="5600700" y="593725"/>
            <a:ext cx="4105275" cy="4824413"/>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AutoShape 11"/>
          <p:cNvSpPr>
            <a:spLocks noChangeArrowheads="1"/>
          </p:cNvSpPr>
          <p:nvPr/>
        </p:nvSpPr>
        <p:spPr bwMode="auto">
          <a:xfrm>
            <a:off x="2865438" y="593725"/>
            <a:ext cx="2592387" cy="3024188"/>
          </a:xfrm>
          <a:prstGeom prst="roundRect">
            <a:avLst>
              <a:gd name="adj" fmla="val 742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Text Box 12"/>
          <p:cNvSpPr txBox="1">
            <a:spLocks noChangeArrowheads="1"/>
          </p:cNvSpPr>
          <p:nvPr/>
        </p:nvSpPr>
        <p:spPr bwMode="auto">
          <a:xfrm>
            <a:off x="2865438" y="593725"/>
            <a:ext cx="2519362" cy="588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dirty="0">
                <a:latin typeface="Comic Sans MS" pitchFamily="66" charset="0"/>
              </a:rPr>
              <a:t>What are stem cells?</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State 2 uses of stem cells:</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State 2 problems with stem cell research:</a:t>
            </a:r>
          </a:p>
          <a:p>
            <a:pPr>
              <a:spcBef>
                <a:spcPct val="50000"/>
              </a:spcBef>
            </a:pPr>
            <a:endParaRPr lang="en-GB" sz="1000" dirty="0">
              <a:latin typeface="Comic Sans MS" pitchFamily="66" charset="0"/>
            </a:endParaRPr>
          </a:p>
          <a:p>
            <a:pPr>
              <a:spcBef>
                <a:spcPct val="50000"/>
              </a:spcBef>
            </a:pPr>
            <a:endParaRPr lang="en-GB" sz="1000" dirty="0" smtClean="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100" dirty="0">
              <a:latin typeface="Comic Sans MS" pitchFamily="66" charset="0"/>
            </a:endParaRPr>
          </a:p>
          <a:p>
            <a:pPr>
              <a:spcBef>
                <a:spcPct val="50000"/>
              </a:spcBef>
            </a:pPr>
            <a:r>
              <a:rPr lang="en-GB" sz="1000" dirty="0">
                <a:latin typeface="Comic Sans MS" pitchFamily="66" charset="0"/>
              </a:rPr>
              <a:t>Chromosomes are made of long strands of what?</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Small sections of this are called what?</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do genes code for?</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is DNA fingerprinting?</a:t>
            </a:r>
          </a:p>
        </p:txBody>
      </p:sp>
      <p:sp>
        <p:nvSpPr>
          <p:cNvPr id="17" name="AutoShape 14"/>
          <p:cNvSpPr>
            <a:spLocks noChangeArrowheads="1"/>
          </p:cNvSpPr>
          <p:nvPr/>
        </p:nvSpPr>
        <p:spPr bwMode="auto">
          <a:xfrm>
            <a:off x="200025" y="593725"/>
            <a:ext cx="2520950" cy="3024188"/>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xt Box 15"/>
          <p:cNvSpPr txBox="1">
            <a:spLocks noChangeArrowheads="1"/>
          </p:cNvSpPr>
          <p:nvPr/>
        </p:nvSpPr>
        <p:spPr bwMode="auto">
          <a:xfrm>
            <a:off x="200025" y="593725"/>
            <a:ext cx="2449513"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dirty="0">
                <a:latin typeface="Comic Sans MS" pitchFamily="66" charset="0"/>
              </a:rPr>
              <a:t>What is mitosis and why is it needed?</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is differentiation?</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How does it differ in plants and animals?</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is meiosis?</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Why is it important?</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How does it help generate variation?</a:t>
            </a:r>
            <a:endParaRPr lang="en-GB" sz="1000" i="1" dirty="0">
              <a:latin typeface="Comic Sans MS" pitchFamily="66" charset="0"/>
            </a:endParaRPr>
          </a:p>
        </p:txBody>
      </p:sp>
      <p:sp>
        <p:nvSpPr>
          <p:cNvPr id="19" name="Text Box 17"/>
          <p:cNvSpPr txBox="1">
            <a:spLocks noChangeArrowheads="1"/>
          </p:cNvSpPr>
          <p:nvPr/>
        </p:nvSpPr>
        <p:spPr bwMode="auto">
          <a:xfrm>
            <a:off x="5673725" y="665163"/>
            <a:ext cx="388778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dirty="0">
                <a:latin typeface="Comic Sans MS" pitchFamily="66" charset="0"/>
              </a:rPr>
              <a:t>How many chromosomes </a:t>
            </a:r>
            <a:r>
              <a:rPr lang="en-GB" sz="1000" dirty="0" smtClean="0">
                <a:latin typeface="Comic Sans MS" pitchFamily="66" charset="0"/>
              </a:rPr>
              <a:t>in </a:t>
            </a:r>
            <a:r>
              <a:rPr lang="en-GB" sz="1000" dirty="0">
                <a:latin typeface="Comic Sans MS" pitchFamily="66" charset="0"/>
              </a:rPr>
              <a:t>a) gamete and b) somatic cell?</a:t>
            </a: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is an allele?</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a:latin typeface="Comic Sans MS" pitchFamily="66" charset="0"/>
              </a:rPr>
              <a:t>What does a) dominant; and b) recessive mean?</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smtClean="0">
                <a:latin typeface="Comic Sans MS" pitchFamily="66" charset="0"/>
              </a:rPr>
              <a:t>What </a:t>
            </a:r>
            <a:r>
              <a:rPr lang="en-GB" sz="1000" dirty="0">
                <a:latin typeface="Comic Sans MS" pitchFamily="66" charset="0"/>
              </a:rPr>
              <a:t>is Cystic Fibrosis and what causes it?</a:t>
            </a: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endParaRPr lang="en-GB" sz="1000" dirty="0">
              <a:latin typeface="Comic Sans MS" pitchFamily="66" charset="0"/>
            </a:endParaRPr>
          </a:p>
          <a:p>
            <a:pPr>
              <a:spcBef>
                <a:spcPct val="50000"/>
              </a:spcBef>
            </a:pPr>
            <a:r>
              <a:rPr lang="en-GB" sz="1000" dirty="0" smtClean="0">
                <a:latin typeface="Comic Sans MS" pitchFamily="66" charset="0"/>
              </a:rPr>
              <a:t>Draw the punnet's square for 2 CF carriers</a:t>
            </a:r>
            <a:endParaRPr lang="en-GB" sz="1000" dirty="0">
              <a:latin typeface="Comic Sans MS" pitchFamily="66" charset="0"/>
            </a:endParaRPr>
          </a:p>
        </p:txBody>
      </p:sp>
      <p:sp>
        <p:nvSpPr>
          <p:cNvPr id="20" name="AutoShape 19"/>
          <p:cNvSpPr>
            <a:spLocks noChangeArrowheads="1"/>
          </p:cNvSpPr>
          <p:nvPr/>
        </p:nvSpPr>
        <p:spPr bwMode="auto">
          <a:xfrm>
            <a:off x="200025" y="3690938"/>
            <a:ext cx="2520950" cy="3095625"/>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AutoShape 20"/>
          <p:cNvSpPr>
            <a:spLocks noChangeArrowheads="1"/>
          </p:cNvSpPr>
          <p:nvPr/>
        </p:nvSpPr>
        <p:spPr bwMode="auto">
          <a:xfrm>
            <a:off x="2865437" y="3690937"/>
            <a:ext cx="2592387" cy="3100388"/>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428625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9"/>
          <p:cNvSpPr txBox="1">
            <a:spLocks noChangeArrowheads="1"/>
          </p:cNvSpPr>
          <p:nvPr/>
        </p:nvSpPr>
        <p:spPr bwMode="auto">
          <a:xfrm>
            <a:off x="5693083" y="665163"/>
            <a:ext cx="3569266" cy="250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a:p>
            <a:pPr eaLnBrk="1" hangingPunct="1"/>
            <a:endParaRPr lang="en-GB" sz="912">
              <a:latin typeface="Comic Sans MS" pitchFamily="66" charset="0"/>
            </a:endParaRPr>
          </a:p>
        </p:txBody>
      </p:sp>
      <p:sp>
        <p:nvSpPr>
          <p:cNvPr id="2" name="Rounded Rectangle 21"/>
          <p:cNvSpPr/>
          <p:nvPr/>
        </p:nvSpPr>
        <p:spPr>
          <a:xfrm>
            <a:off x="506958" y="161927"/>
            <a:ext cx="8822203" cy="32067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51" tIns="43977" rIns="87951" bIns="43977" anchor="ctr"/>
          <a:lstStyle/>
          <a:p>
            <a:pPr algn="ctr">
              <a:defRPr/>
            </a:pPr>
            <a:endParaRPr lang="en-GB" sz="1824"/>
          </a:p>
        </p:txBody>
      </p:sp>
      <p:sp>
        <p:nvSpPr>
          <p:cNvPr id="2058" name="AutoShape 34"/>
          <p:cNvSpPr>
            <a:spLocks noChangeArrowheads="1"/>
          </p:cNvSpPr>
          <p:nvPr/>
        </p:nvSpPr>
        <p:spPr bwMode="auto">
          <a:xfrm>
            <a:off x="558028" y="2579875"/>
            <a:ext cx="1616859" cy="4216002"/>
          </a:xfrm>
          <a:prstGeom prst="roundRect">
            <a:avLst>
              <a:gd name="adj" fmla="val 918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endParaRPr lang="en-GB" sz="1824"/>
          </a:p>
        </p:txBody>
      </p:sp>
      <p:sp>
        <p:nvSpPr>
          <p:cNvPr id="2059" name="AutoShape 35"/>
          <p:cNvSpPr>
            <a:spLocks noChangeArrowheads="1"/>
          </p:cNvSpPr>
          <p:nvPr/>
        </p:nvSpPr>
        <p:spPr bwMode="auto">
          <a:xfrm>
            <a:off x="2223293" y="3360592"/>
            <a:ext cx="1920633" cy="1648638"/>
          </a:xfrm>
          <a:prstGeom prst="roundRect">
            <a:avLst>
              <a:gd name="adj" fmla="val 5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endParaRPr lang="en-GB" sz="1824"/>
          </a:p>
        </p:txBody>
      </p:sp>
      <p:sp>
        <p:nvSpPr>
          <p:cNvPr id="2060" name="Text Box 41"/>
          <p:cNvSpPr txBox="1">
            <a:spLocks noChangeArrowheads="1"/>
          </p:cNvSpPr>
          <p:nvPr/>
        </p:nvSpPr>
        <p:spPr bwMode="auto">
          <a:xfrm>
            <a:off x="7982521" y="3"/>
            <a:ext cx="1414937" cy="3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sz="1824"/>
          </a:p>
        </p:txBody>
      </p:sp>
      <p:sp>
        <p:nvSpPr>
          <p:cNvPr id="2061" name="AutoShape 43"/>
          <p:cNvSpPr>
            <a:spLocks noChangeArrowheads="1"/>
          </p:cNvSpPr>
          <p:nvPr/>
        </p:nvSpPr>
        <p:spPr bwMode="auto">
          <a:xfrm>
            <a:off x="506957" y="593728"/>
            <a:ext cx="1885694" cy="1920424"/>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endParaRPr lang="en-GB" sz="1824"/>
          </a:p>
        </p:txBody>
      </p:sp>
      <p:sp>
        <p:nvSpPr>
          <p:cNvPr id="2062" name="Text Box 73"/>
          <p:cNvSpPr txBox="1">
            <a:spLocks noChangeArrowheads="1"/>
          </p:cNvSpPr>
          <p:nvPr/>
        </p:nvSpPr>
        <p:spPr bwMode="auto">
          <a:xfrm>
            <a:off x="862281" y="161926"/>
            <a:ext cx="8286284" cy="3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824" b="1" dirty="0">
                <a:latin typeface="Comic Sans MS" pitchFamily="66" charset="0"/>
              </a:rPr>
              <a:t>UNIT 2.4 	FERTILITY &amp; REPRODUCTION</a:t>
            </a:r>
          </a:p>
        </p:txBody>
      </p:sp>
      <p:sp>
        <p:nvSpPr>
          <p:cNvPr id="2063" name="Text Box 78"/>
          <p:cNvSpPr txBox="1">
            <a:spLocks noChangeArrowheads="1"/>
          </p:cNvSpPr>
          <p:nvPr/>
        </p:nvSpPr>
        <p:spPr bwMode="auto">
          <a:xfrm>
            <a:off x="5693082" y="2609850"/>
            <a:ext cx="3636077" cy="44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sz="912"/>
          </a:p>
          <a:p>
            <a:pPr eaLnBrk="1" hangingPunct="1">
              <a:spcBef>
                <a:spcPct val="50000"/>
              </a:spcBef>
            </a:pPr>
            <a:endParaRPr lang="en-GB" sz="912"/>
          </a:p>
        </p:txBody>
      </p:sp>
      <p:sp>
        <p:nvSpPr>
          <p:cNvPr id="2129" name="AutoShape 81"/>
          <p:cNvSpPr>
            <a:spLocks noChangeArrowheads="1"/>
          </p:cNvSpPr>
          <p:nvPr/>
        </p:nvSpPr>
        <p:spPr bwMode="auto">
          <a:xfrm>
            <a:off x="9014198" y="178595"/>
            <a:ext cx="268735" cy="287337"/>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pPr>
              <a:defRPr/>
            </a:pPr>
            <a:endParaRPr lang="en-GB" sz="1824">
              <a:latin typeface="Arial" charset="0"/>
              <a:cs typeface="Arial" charset="0"/>
            </a:endParaRPr>
          </a:p>
        </p:txBody>
      </p:sp>
      <p:sp>
        <p:nvSpPr>
          <p:cNvPr id="2110" name="TextBox 6"/>
          <p:cNvSpPr txBox="1">
            <a:spLocks noChangeArrowheads="1"/>
          </p:cNvSpPr>
          <p:nvPr/>
        </p:nvSpPr>
        <p:spPr bwMode="auto">
          <a:xfrm>
            <a:off x="560405" y="665165"/>
            <a:ext cx="1511445" cy="61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How are sperm and egg cells specialised?</a:t>
            </a:r>
          </a:p>
        </p:txBody>
      </p:sp>
      <p:pic>
        <p:nvPicPr>
          <p:cNvPr id="211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650" y="574676"/>
            <a:ext cx="3064362" cy="2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6" name="TextBox 9"/>
          <p:cNvSpPr txBox="1">
            <a:spLocks noChangeArrowheads="1"/>
          </p:cNvSpPr>
          <p:nvPr/>
        </p:nvSpPr>
        <p:spPr bwMode="auto">
          <a:xfrm>
            <a:off x="6028898" y="3492810"/>
            <a:ext cx="3517326" cy="4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13" b="1" dirty="0"/>
              <a:t>Label the diagram to show when menstruation and ovulation occur</a:t>
            </a:r>
          </a:p>
        </p:txBody>
      </p:sp>
      <p:sp>
        <p:nvSpPr>
          <p:cNvPr id="2115" name="TextBox 6"/>
          <p:cNvSpPr txBox="1">
            <a:spLocks noChangeArrowheads="1"/>
          </p:cNvSpPr>
          <p:nvPr/>
        </p:nvSpPr>
        <p:spPr bwMode="auto">
          <a:xfrm>
            <a:off x="2544587" y="593728"/>
            <a:ext cx="2811463" cy="26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Label the diagram of the uterus</a:t>
            </a:r>
          </a:p>
        </p:txBody>
      </p:sp>
      <p:pic>
        <p:nvPicPr>
          <p:cNvPr id="3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478" y="584668"/>
            <a:ext cx="4100052" cy="277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6"/>
          <p:cNvSpPr txBox="1">
            <a:spLocks noChangeArrowheads="1"/>
          </p:cNvSpPr>
          <p:nvPr/>
        </p:nvSpPr>
        <p:spPr bwMode="auto">
          <a:xfrm>
            <a:off x="5557972" y="640532"/>
            <a:ext cx="3839485" cy="26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Draw &amp; label the amnion.</a:t>
            </a:r>
          </a:p>
        </p:txBody>
      </p:sp>
      <p:sp>
        <p:nvSpPr>
          <p:cNvPr id="46" name="Rounded Rectangle 45"/>
          <p:cNvSpPr/>
          <p:nvPr/>
        </p:nvSpPr>
        <p:spPr>
          <a:xfrm>
            <a:off x="5962558" y="3410094"/>
            <a:ext cx="3572581" cy="3385780"/>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51" tIns="43977" rIns="87951" bIns="43977" anchor="ctr"/>
          <a:lstStyle/>
          <a:p>
            <a:pPr algn="ctr">
              <a:defRPr/>
            </a:pPr>
            <a:endParaRPr lang="en-GB" sz="1824"/>
          </a:p>
        </p:txBody>
      </p:sp>
      <p:sp>
        <p:nvSpPr>
          <p:cNvPr id="33" name="AutoShape 81"/>
          <p:cNvSpPr>
            <a:spLocks noChangeArrowheads="1"/>
          </p:cNvSpPr>
          <p:nvPr/>
        </p:nvSpPr>
        <p:spPr bwMode="auto">
          <a:xfrm>
            <a:off x="506957" y="178595"/>
            <a:ext cx="268735" cy="287337"/>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pPr>
              <a:defRPr/>
            </a:pPr>
            <a:endParaRPr lang="en-GB" sz="1824">
              <a:latin typeface="Arial" charset="0"/>
              <a:cs typeface="Arial" charset="0"/>
            </a:endParaRPr>
          </a:p>
        </p:txBody>
      </p:sp>
      <p:sp>
        <p:nvSpPr>
          <p:cNvPr id="3" name="AutoShape 2" descr="Image result for uterus diagram"/>
          <p:cNvSpPr>
            <a:spLocks noChangeAspect="1" noChangeArrowheads="1"/>
          </p:cNvSpPr>
          <p:nvPr/>
        </p:nvSpPr>
        <p:spPr bwMode="auto">
          <a:xfrm>
            <a:off x="319881" y="-144462"/>
            <a:ext cx="28511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68" tIns="43984" rIns="87968" bIns="43984" numCol="1" anchor="t" anchorCtr="0" compatLnSpc="1">
            <a:prstTxWarp prst="textNoShape">
              <a:avLst/>
            </a:prstTxWarp>
          </a:bodyPr>
          <a:lstStyle/>
          <a:p>
            <a:endParaRPr lang="en-GB" sz="1824"/>
          </a:p>
        </p:txBody>
      </p:sp>
      <p:sp>
        <p:nvSpPr>
          <p:cNvPr id="4" name="AutoShape 4" descr="Image result for uterus diagram"/>
          <p:cNvSpPr>
            <a:spLocks noChangeAspect="1" noChangeArrowheads="1"/>
          </p:cNvSpPr>
          <p:nvPr/>
        </p:nvSpPr>
        <p:spPr bwMode="auto">
          <a:xfrm>
            <a:off x="462437" y="7938"/>
            <a:ext cx="28511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68" tIns="43984" rIns="87968" bIns="43984" numCol="1" anchor="t" anchorCtr="0" compatLnSpc="1">
            <a:prstTxWarp prst="textNoShape">
              <a:avLst/>
            </a:prstTxWarp>
          </a:bodyPr>
          <a:lstStyle/>
          <a:p>
            <a:endParaRPr lang="en-GB" sz="1824"/>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9622"/>
          <a:stretch/>
        </p:blipFill>
        <p:spPr bwMode="auto">
          <a:xfrm>
            <a:off x="2899934" y="890252"/>
            <a:ext cx="1767597" cy="13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6"/>
          <p:cNvSpPr txBox="1">
            <a:spLocks noChangeArrowheads="1"/>
          </p:cNvSpPr>
          <p:nvPr/>
        </p:nvSpPr>
        <p:spPr bwMode="auto">
          <a:xfrm>
            <a:off x="2519098" y="2314719"/>
            <a:ext cx="2811463" cy="95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Mark:</a:t>
            </a:r>
          </a:p>
          <a:p>
            <a:pPr eaLnBrk="1" hangingPunct="1"/>
            <a:r>
              <a:rPr lang="en-GB" sz="1115" b="1" dirty="0"/>
              <a:t>W – where sperm are deposited</a:t>
            </a:r>
          </a:p>
          <a:p>
            <a:pPr eaLnBrk="1" hangingPunct="1"/>
            <a:r>
              <a:rPr lang="en-GB" sz="1115" b="1" dirty="0"/>
              <a:t>X – where  an egg is produced</a:t>
            </a:r>
          </a:p>
          <a:p>
            <a:pPr eaLnBrk="1" hangingPunct="1"/>
            <a:r>
              <a:rPr lang="en-GB" sz="1115" b="1" dirty="0"/>
              <a:t>Y – where </a:t>
            </a:r>
            <a:r>
              <a:rPr lang="en-GB" sz="1115" b="1" dirty="0" err="1"/>
              <a:t>fertisation</a:t>
            </a:r>
            <a:r>
              <a:rPr lang="en-GB" sz="1115" b="1" dirty="0"/>
              <a:t> takes place</a:t>
            </a:r>
          </a:p>
          <a:p>
            <a:pPr eaLnBrk="1" hangingPunct="1"/>
            <a:r>
              <a:rPr lang="en-GB" sz="1115" b="1" dirty="0"/>
              <a:t>Z – where the zygote implants</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689" y="870709"/>
            <a:ext cx="2833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6"/>
          <p:cNvSpPr txBox="1">
            <a:spLocks noChangeArrowheads="1"/>
          </p:cNvSpPr>
          <p:nvPr/>
        </p:nvSpPr>
        <p:spPr bwMode="auto">
          <a:xfrm>
            <a:off x="5571238" y="2375660"/>
            <a:ext cx="3650926" cy="2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Explain the role of the placenta and umbilical cord:</a:t>
            </a: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093" y="3959079"/>
            <a:ext cx="2122907" cy="245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14867" y="5814537"/>
            <a:ext cx="471497" cy="213561"/>
          </a:xfrm>
          <a:prstGeom prst="rect">
            <a:avLst/>
          </a:prstGeom>
          <a:solidFill>
            <a:schemeClr val="accent1">
              <a:lumMod val="20000"/>
              <a:lumOff val="80000"/>
            </a:schemeClr>
          </a:solidFill>
        </p:spPr>
        <p:txBody>
          <a:bodyPr wrap="square" lIns="87968" tIns="43984" rIns="87968" bIns="43984" rtlCol="0">
            <a:spAutoFit/>
          </a:bodyPr>
          <a:lstStyle/>
          <a:p>
            <a:endParaRPr lang="en-GB" sz="811" dirty="0"/>
          </a:p>
        </p:txBody>
      </p:sp>
      <p:sp>
        <p:nvSpPr>
          <p:cNvPr id="7" name="TextBox 6"/>
          <p:cNvSpPr txBox="1"/>
          <p:nvPr/>
        </p:nvSpPr>
        <p:spPr>
          <a:xfrm>
            <a:off x="8185329" y="4610398"/>
            <a:ext cx="336784" cy="338554"/>
          </a:xfrm>
          <a:prstGeom prst="rect">
            <a:avLst/>
          </a:prstGeom>
          <a:solidFill>
            <a:schemeClr val="accent4">
              <a:lumMod val="40000"/>
              <a:lumOff val="60000"/>
            </a:schemeClr>
          </a:solidFill>
        </p:spPr>
        <p:txBody>
          <a:bodyPr wrap="square" lIns="87968" tIns="43984" rIns="87968" bIns="43984" rtlCol="0">
            <a:spAutoFit/>
          </a:bodyPr>
          <a:lstStyle/>
          <a:p>
            <a:r>
              <a:rPr lang="en-GB" sz="811" dirty="0" err="1">
                <a:solidFill>
                  <a:schemeClr val="accent4">
                    <a:lumMod val="40000"/>
                    <a:lumOff val="60000"/>
                  </a:schemeClr>
                </a:solidFill>
              </a:rPr>
              <a:t>gggggg</a:t>
            </a:r>
            <a:endParaRPr lang="en-GB" sz="811" dirty="0">
              <a:solidFill>
                <a:schemeClr val="accent4">
                  <a:lumMod val="40000"/>
                  <a:lumOff val="60000"/>
                </a:schemeClr>
              </a:solidFill>
            </a:endParaRPr>
          </a:p>
        </p:txBody>
      </p:sp>
      <p:sp>
        <p:nvSpPr>
          <p:cNvPr id="8" name="TextBox 7"/>
          <p:cNvSpPr txBox="1"/>
          <p:nvPr/>
        </p:nvSpPr>
        <p:spPr>
          <a:xfrm>
            <a:off x="641325" y="2609851"/>
            <a:ext cx="1430526" cy="4087363"/>
          </a:xfrm>
          <a:prstGeom prst="rect">
            <a:avLst/>
          </a:prstGeom>
          <a:noFill/>
        </p:spPr>
        <p:txBody>
          <a:bodyPr wrap="square" lIns="87968" tIns="43984" rIns="87968" bIns="43984" rtlCol="0">
            <a:spAutoFit/>
          </a:bodyPr>
          <a:lstStyle/>
          <a:p>
            <a:r>
              <a:rPr lang="en-GB" sz="1115" b="1" dirty="0">
                <a:solidFill>
                  <a:srgbClr val="FF0000"/>
                </a:solidFill>
                <a:latin typeface="Arial" pitchFamily="34" charset="0"/>
                <a:cs typeface="Arial" pitchFamily="34" charset="0"/>
              </a:rPr>
              <a:t>Key words:</a:t>
            </a:r>
          </a:p>
          <a:p>
            <a:r>
              <a:rPr lang="en-GB" sz="1115" b="1" dirty="0">
                <a:latin typeface="Arial" pitchFamily="34" charset="0"/>
                <a:cs typeface="Arial" pitchFamily="34" charset="0"/>
              </a:rPr>
              <a:t>Gamete</a:t>
            </a:r>
          </a:p>
          <a:p>
            <a:r>
              <a:rPr lang="en-GB" sz="1115" b="1" dirty="0">
                <a:latin typeface="Arial" pitchFamily="34" charset="0"/>
                <a:cs typeface="Arial" pitchFamily="34" charset="0"/>
              </a:rPr>
              <a:t>Fertilisation</a:t>
            </a:r>
          </a:p>
          <a:p>
            <a:r>
              <a:rPr lang="en-GB" sz="1115" b="1" dirty="0">
                <a:latin typeface="Arial" pitchFamily="34" charset="0"/>
                <a:cs typeface="Arial" pitchFamily="34" charset="0"/>
              </a:rPr>
              <a:t>Haploid</a:t>
            </a:r>
          </a:p>
          <a:p>
            <a:r>
              <a:rPr lang="en-GB" sz="1115" b="1" dirty="0">
                <a:latin typeface="Arial" pitchFamily="34" charset="0"/>
                <a:cs typeface="Arial" pitchFamily="34" charset="0"/>
              </a:rPr>
              <a:t>Diploid</a:t>
            </a:r>
          </a:p>
          <a:p>
            <a:r>
              <a:rPr lang="en-GB" sz="1115" b="1" dirty="0">
                <a:latin typeface="Arial" pitchFamily="34" charset="0"/>
                <a:cs typeface="Arial" pitchFamily="34" charset="0"/>
              </a:rPr>
              <a:t>Meiosis</a:t>
            </a:r>
          </a:p>
          <a:p>
            <a:r>
              <a:rPr lang="en-GB" sz="1115" b="1" dirty="0">
                <a:latin typeface="Arial" pitchFamily="34" charset="0"/>
                <a:cs typeface="Arial" pitchFamily="34" charset="0"/>
              </a:rPr>
              <a:t>Mitosis</a:t>
            </a:r>
          </a:p>
          <a:p>
            <a:r>
              <a:rPr lang="en-GB" sz="1115" b="1" dirty="0">
                <a:latin typeface="Arial" pitchFamily="34" charset="0"/>
                <a:cs typeface="Arial" pitchFamily="34" charset="0"/>
              </a:rPr>
              <a:t>Zygote</a:t>
            </a:r>
          </a:p>
          <a:p>
            <a:r>
              <a:rPr lang="en-GB" sz="1115" b="1" dirty="0">
                <a:latin typeface="Arial" pitchFamily="34" charset="0"/>
                <a:cs typeface="Arial" pitchFamily="34" charset="0"/>
              </a:rPr>
              <a:t>Embryo</a:t>
            </a:r>
          </a:p>
          <a:p>
            <a:r>
              <a:rPr lang="en-GB" sz="1115" b="1" dirty="0">
                <a:latin typeface="Arial" pitchFamily="34" charset="0"/>
                <a:cs typeface="Arial" pitchFamily="34" charset="0"/>
              </a:rPr>
              <a:t>Uterus</a:t>
            </a:r>
          </a:p>
          <a:p>
            <a:r>
              <a:rPr lang="en-GB" sz="1115" b="1" dirty="0">
                <a:latin typeface="Arial" pitchFamily="34" charset="0"/>
                <a:cs typeface="Arial" pitchFamily="34" charset="0"/>
              </a:rPr>
              <a:t>Placenta</a:t>
            </a:r>
          </a:p>
          <a:p>
            <a:r>
              <a:rPr lang="en-GB" sz="1115" b="1" dirty="0">
                <a:latin typeface="Arial" pitchFamily="34" charset="0"/>
                <a:cs typeface="Arial" pitchFamily="34" charset="0"/>
              </a:rPr>
              <a:t>Umbilical cord</a:t>
            </a:r>
          </a:p>
          <a:p>
            <a:r>
              <a:rPr lang="en-GB" sz="1115" b="1" dirty="0">
                <a:latin typeface="Arial" pitchFamily="34" charset="0"/>
                <a:cs typeface="Arial" pitchFamily="34" charset="0"/>
              </a:rPr>
              <a:t>Amnion</a:t>
            </a:r>
          </a:p>
          <a:p>
            <a:r>
              <a:rPr lang="en-GB" sz="1115" b="1" dirty="0">
                <a:latin typeface="Arial" pitchFamily="34" charset="0"/>
                <a:cs typeface="Arial" pitchFamily="34" charset="0"/>
              </a:rPr>
              <a:t>Menstruation</a:t>
            </a:r>
          </a:p>
          <a:p>
            <a:r>
              <a:rPr lang="en-GB" sz="1115" b="1" dirty="0">
                <a:latin typeface="Arial" pitchFamily="34" charset="0"/>
                <a:cs typeface="Arial" pitchFamily="34" charset="0"/>
              </a:rPr>
              <a:t>Ovulation</a:t>
            </a:r>
          </a:p>
          <a:p>
            <a:r>
              <a:rPr lang="en-GB" sz="1115" b="1" dirty="0">
                <a:latin typeface="Arial" pitchFamily="34" charset="0"/>
                <a:cs typeface="Arial" pitchFamily="34" charset="0"/>
              </a:rPr>
              <a:t>Contraception</a:t>
            </a:r>
          </a:p>
          <a:p>
            <a:r>
              <a:rPr lang="en-GB" sz="1115" b="1" dirty="0">
                <a:latin typeface="Arial" pitchFamily="34" charset="0"/>
                <a:cs typeface="Arial" pitchFamily="34" charset="0"/>
              </a:rPr>
              <a:t>Fertility</a:t>
            </a:r>
          </a:p>
          <a:p>
            <a:r>
              <a:rPr lang="en-GB" sz="1115" b="1" i="1" dirty="0">
                <a:latin typeface="Arial" pitchFamily="34" charset="0"/>
                <a:cs typeface="Arial" pitchFamily="34" charset="0"/>
              </a:rPr>
              <a:t>In vitro </a:t>
            </a:r>
            <a:r>
              <a:rPr lang="en-GB" sz="1115" b="1" dirty="0">
                <a:latin typeface="Arial" pitchFamily="34" charset="0"/>
                <a:cs typeface="Arial" pitchFamily="34" charset="0"/>
              </a:rPr>
              <a:t>fertilisation</a:t>
            </a:r>
          </a:p>
          <a:p>
            <a:r>
              <a:rPr lang="en-GB" sz="1115" b="1" i="1" dirty="0">
                <a:solidFill>
                  <a:srgbClr val="FF0000"/>
                </a:solidFill>
                <a:latin typeface="Arial" pitchFamily="34" charset="0"/>
                <a:cs typeface="Arial" pitchFamily="34" charset="0"/>
              </a:rPr>
              <a:t>Highlight every word you can define</a:t>
            </a:r>
          </a:p>
          <a:p>
            <a:endParaRPr lang="en-GB" sz="1115" b="1" dirty="0">
              <a:latin typeface="Arial" pitchFamily="34" charset="0"/>
              <a:cs typeface="Arial" pitchFamily="34" charset="0"/>
            </a:endParaRPr>
          </a:p>
        </p:txBody>
      </p:sp>
      <p:sp>
        <p:nvSpPr>
          <p:cNvPr id="48" name="AutoShape 35"/>
          <p:cNvSpPr>
            <a:spLocks noChangeArrowheads="1"/>
          </p:cNvSpPr>
          <p:nvPr/>
        </p:nvSpPr>
        <p:spPr bwMode="auto">
          <a:xfrm>
            <a:off x="2174887" y="5033607"/>
            <a:ext cx="3787670" cy="1762269"/>
          </a:xfrm>
          <a:prstGeom prst="roundRect">
            <a:avLst>
              <a:gd name="adj" fmla="val 5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endParaRPr lang="en-GB" sz="1824"/>
          </a:p>
        </p:txBody>
      </p:sp>
      <p:sp>
        <p:nvSpPr>
          <p:cNvPr id="49" name="TextBox 6"/>
          <p:cNvSpPr txBox="1">
            <a:spLocks noChangeArrowheads="1"/>
          </p:cNvSpPr>
          <p:nvPr/>
        </p:nvSpPr>
        <p:spPr bwMode="auto">
          <a:xfrm>
            <a:off x="2169671" y="3378829"/>
            <a:ext cx="1899585" cy="4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List the main causes of infertility:</a:t>
            </a:r>
          </a:p>
        </p:txBody>
      </p:sp>
      <p:sp>
        <p:nvSpPr>
          <p:cNvPr id="50" name="AutoShape 35"/>
          <p:cNvSpPr>
            <a:spLocks noChangeArrowheads="1"/>
          </p:cNvSpPr>
          <p:nvPr/>
        </p:nvSpPr>
        <p:spPr bwMode="auto">
          <a:xfrm>
            <a:off x="4147525" y="3378829"/>
            <a:ext cx="1738428" cy="1605100"/>
          </a:xfrm>
          <a:prstGeom prst="roundRect">
            <a:avLst>
              <a:gd name="adj" fmla="val 5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51" tIns="43977" rIns="87951" bIns="43977" anchor="ctr"/>
          <a:lstStyle/>
          <a:p>
            <a:endParaRPr lang="en-GB" sz="1824"/>
          </a:p>
        </p:txBody>
      </p:sp>
      <p:sp>
        <p:nvSpPr>
          <p:cNvPr id="51" name="TextBox 6"/>
          <p:cNvSpPr txBox="1">
            <a:spLocks noChangeArrowheads="1"/>
          </p:cNvSpPr>
          <p:nvPr/>
        </p:nvSpPr>
        <p:spPr bwMode="auto">
          <a:xfrm>
            <a:off x="4199458" y="3414285"/>
            <a:ext cx="1634562" cy="14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51" tIns="43977" rIns="87951" bIns="4397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15" b="1" dirty="0"/>
              <a:t>Write ‘a’ or ‘b’ beside each problem to show the best treatment:</a:t>
            </a:r>
          </a:p>
          <a:p>
            <a:pPr marL="219921" indent="-219921" eaLnBrk="1" hangingPunct="1">
              <a:buAutoNum type="alphaLcPeriod"/>
            </a:pPr>
            <a:r>
              <a:rPr lang="en-GB" sz="1115" b="1" dirty="0">
                <a:solidFill>
                  <a:srgbClr val="FF0000"/>
                </a:solidFill>
              </a:rPr>
              <a:t>Fertility drugs</a:t>
            </a:r>
          </a:p>
          <a:p>
            <a:pPr marL="219921" indent="-219921" eaLnBrk="1" hangingPunct="1">
              <a:buAutoNum type="alphaLcPeriod"/>
            </a:pPr>
            <a:r>
              <a:rPr lang="en-GB" sz="1115" b="1" dirty="0">
                <a:solidFill>
                  <a:srgbClr val="FF0000"/>
                </a:solidFill>
              </a:rPr>
              <a:t>In vitro fertilisation (IVF), test-tube babies </a:t>
            </a:r>
          </a:p>
        </p:txBody>
      </p:sp>
      <p:graphicFrame>
        <p:nvGraphicFramePr>
          <p:cNvPr id="34" name="Table 33"/>
          <p:cNvGraphicFramePr>
            <a:graphicFrameLocks noGrp="1"/>
          </p:cNvGraphicFramePr>
          <p:nvPr>
            <p:extLst/>
          </p:nvPr>
        </p:nvGraphicFramePr>
        <p:xfrm>
          <a:off x="2202318" y="5078191"/>
          <a:ext cx="3657070" cy="1686253"/>
        </p:xfrm>
        <a:graphic>
          <a:graphicData uri="http://schemas.openxmlformats.org/drawingml/2006/table">
            <a:tbl>
              <a:tblPr firstRow="1" bandRow="1">
                <a:tableStyleId>{5C22544A-7EE6-4342-B048-85BDC9FD1C3A}</a:tableStyleId>
              </a:tblPr>
              <a:tblGrid>
                <a:gridCol w="686790">
                  <a:extLst>
                    <a:ext uri="{9D8B030D-6E8A-4147-A177-3AD203B41FA5}">
                      <a16:colId xmlns:a16="http://schemas.microsoft.com/office/drawing/2014/main" val="20000"/>
                    </a:ext>
                  </a:extLst>
                </a:gridCol>
                <a:gridCol w="692785">
                  <a:extLst>
                    <a:ext uri="{9D8B030D-6E8A-4147-A177-3AD203B41FA5}">
                      <a16:colId xmlns:a16="http://schemas.microsoft.com/office/drawing/2014/main" val="20001"/>
                    </a:ext>
                  </a:extLst>
                </a:gridCol>
                <a:gridCol w="767490">
                  <a:extLst>
                    <a:ext uri="{9D8B030D-6E8A-4147-A177-3AD203B41FA5}">
                      <a16:colId xmlns:a16="http://schemas.microsoft.com/office/drawing/2014/main" val="20002"/>
                    </a:ext>
                  </a:extLst>
                </a:gridCol>
                <a:gridCol w="740297">
                  <a:extLst>
                    <a:ext uri="{9D8B030D-6E8A-4147-A177-3AD203B41FA5}">
                      <a16:colId xmlns:a16="http://schemas.microsoft.com/office/drawing/2014/main" val="20003"/>
                    </a:ext>
                  </a:extLst>
                </a:gridCol>
                <a:gridCol w="769708">
                  <a:extLst>
                    <a:ext uri="{9D8B030D-6E8A-4147-A177-3AD203B41FA5}">
                      <a16:colId xmlns:a16="http://schemas.microsoft.com/office/drawing/2014/main" val="20004"/>
                    </a:ext>
                  </a:extLst>
                </a:gridCol>
              </a:tblGrid>
              <a:tr h="293549">
                <a:tc>
                  <a:txBody>
                    <a:bodyPr/>
                    <a:lstStyle/>
                    <a:p>
                      <a:r>
                        <a:rPr lang="en-GB" sz="900" dirty="0" smtClean="0">
                          <a:solidFill>
                            <a:schemeClr val="tx1"/>
                          </a:solidFill>
                        </a:rPr>
                        <a:t>Type</a:t>
                      </a:r>
                      <a:endParaRPr lang="en-GB" sz="900" dirty="0">
                        <a:solidFill>
                          <a:schemeClr val="tx1"/>
                        </a:solidFill>
                      </a:endParaRPr>
                    </a:p>
                  </a:txBody>
                  <a:tcPr marL="92647" marR="92647" marT="46323" marB="46323">
                    <a:solidFill>
                      <a:schemeClr val="tx2">
                        <a:lumMod val="40000"/>
                        <a:lumOff val="60000"/>
                      </a:schemeClr>
                    </a:solidFill>
                  </a:tcPr>
                </a:tc>
                <a:tc>
                  <a:txBody>
                    <a:bodyPr/>
                    <a:lstStyle/>
                    <a:p>
                      <a:r>
                        <a:rPr lang="en-GB" sz="900" dirty="0" smtClean="0">
                          <a:solidFill>
                            <a:schemeClr val="tx1"/>
                          </a:solidFill>
                        </a:rPr>
                        <a:t>Example</a:t>
                      </a:r>
                      <a:endParaRPr lang="en-GB" sz="900" dirty="0">
                        <a:solidFill>
                          <a:schemeClr val="tx1"/>
                        </a:solidFill>
                      </a:endParaRPr>
                    </a:p>
                  </a:txBody>
                  <a:tcPr marL="92647" marR="92647" marT="46323" marB="46323">
                    <a:solidFill>
                      <a:schemeClr val="tx2">
                        <a:lumMod val="40000"/>
                        <a:lumOff val="60000"/>
                      </a:schemeClr>
                    </a:solidFill>
                  </a:tcPr>
                </a:tc>
                <a:tc>
                  <a:txBody>
                    <a:bodyPr/>
                    <a:lstStyle/>
                    <a:p>
                      <a:r>
                        <a:rPr lang="en-GB" sz="900" dirty="0" smtClean="0">
                          <a:solidFill>
                            <a:schemeClr val="tx1"/>
                          </a:solidFill>
                        </a:rPr>
                        <a:t>Method</a:t>
                      </a:r>
                      <a:endParaRPr lang="en-GB" sz="900" dirty="0">
                        <a:solidFill>
                          <a:schemeClr val="tx1"/>
                        </a:solidFill>
                      </a:endParaRPr>
                    </a:p>
                  </a:txBody>
                  <a:tcPr marL="92647" marR="92647" marT="46323" marB="46323">
                    <a:solidFill>
                      <a:schemeClr val="tx2">
                        <a:lumMod val="40000"/>
                        <a:lumOff val="60000"/>
                      </a:schemeClr>
                    </a:solidFill>
                  </a:tcPr>
                </a:tc>
                <a:tc>
                  <a:txBody>
                    <a:bodyPr/>
                    <a:lstStyle/>
                    <a:p>
                      <a:r>
                        <a:rPr lang="en-GB" sz="900" dirty="0" smtClean="0">
                          <a:solidFill>
                            <a:schemeClr val="tx1"/>
                          </a:solidFill>
                        </a:rPr>
                        <a:t>Advantage</a:t>
                      </a:r>
                      <a:endParaRPr lang="en-GB" sz="900" dirty="0">
                        <a:solidFill>
                          <a:schemeClr val="tx1"/>
                        </a:solidFill>
                      </a:endParaRPr>
                    </a:p>
                  </a:txBody>
                  <a:tcPr marL="92647" marR="92647" marT="46323" marB="46323">
                    <a:solidFill>
                      <a:schemeClr val="tx2">
                        <a:lumMod val="40000"/>
                        <a:lumOff val="60000"/>
                      </a:schemeClr>
                    </a:solidFill>
                  </a:tcPr>
                </a:tc>
                <a:tc>
                  <a:txBody>
                    <a:bodyPr/>
                    <a:lstStyle/>
                    <a:p>
                      <a:r>
                        <a:rPr lang="en-GB" sz="800" dirty="0" smtClean="0">
                          <a:solidFill>
                            <a:schemeClr val="tx1"/>
                          </a:solidFill>
                        </a:rPr>
                        <a:t>Disadvantage</a:t>
                      </a:r>
                      <a:endParaRPr lang="en-GB" sz="800" dirty="0">
                        <a:solidFill>
                          <a:schemeClr val="tx1"/>
                        </a:solidFill>
                      </a:endParaRPr>
                    </a:p>
                  </a:txBody>
                  <a:tcPr marL="92647" marR="92647" marT="46323" marB="46323">
                    <a:solidFill>
                      <a:schemeClr val="tx2">
                        <a:lumMod val="40000"/>
                        <a:lumOff val="60000"/>
                      </a:schemeClr>
                    </a:solidFill>
                  </a:tcPr>
                </a:tc>
                <a:extLst>
                  <a:ext uri="{0D108BD9-81ED-4DB2-BD59-A6C34878D82A}">
                    <a16:rowId xmlns:a16="http://schemas.microsoft.com/office/drawing/2014/main" val="10000"/>
                  </a:ext>
                </a:extLst>
              </a:tr>
              <a:tr h="348176">
                <a:tc>
                  <a:txBody>
                    <a:bodyPr/>
                    <a:lstStyle/>
                    <a:p>
                      <a:r>
                        <a:rPr lang="en-GB" sz="800" dirty="0" smtClean="0"/>
                        <a:t>Mechanical</a:t>
                      </a:r>
                      <a:endParaRPr lang="en-GB" sz="800" dirty="0"/>
                    </a:p>
                  </a:txBody>
                  <a:tcPr marL="92647" marR="92647" marT="46323" marB="46323"/>
                </a:tc>
                <a:tc>
                  <a:txBody>
                    <a:bodyPr/>
                    <a:lstStyle/>
                    <a:p>
                      <a:endParaRPr lang="en-GB" sz="800" dirty="0"/>
                    </a:p>
                  </a:txBody>
                  <a:tcPr marL="92647" marR="92647" marT="46323" marB="46323"/>
                </a:tc>
                <a:tc>
                  <a:txBody>
                    <a:bodyPr/>
                    <a:lstStyle/>
                    <a:p>
                      <a:r>
                        <a:rPr lang="en-GB" sz="800" dirty="0" smtClean="0"/>
                        <a:t>Barrier</a:t>
                      </a:r>
                      <a:endParaRPr lang="en-GB" sz="800" dirty="0"/>
                    </a:p>
                  </a:txBody>
                  <a:tcPr marL="92647" marR="92647" marT="46323" marB="46323"/>
                </a:tc>
                <a:tc>
                  <a:txBody>
                    <a:bodyPr/>
                    <a:lstStyle/>
                    <a:p>
                      <a:r>
                        <a:rPr lang="en-GB" sz="800" dirty="0" smtClean="0"/>
                        <a:t>Protects</a:t>
                      </a:r>
                      <a:r>
                        <a:rPr lang="en-GB" sz="800" baseline="0" dirty="0" smtClean="0"/>
                        <a:t> against STDs</a:t>
                      </a:r>
                      <a:endParaRPr lang="en-GB" sz="800" dirty="0"/>
                    </a:p>
                  </a:txBody>
                  <a:tcPr marL="92647" marR="92647" marT="46323" marB="46323"/>
                </a:tc>
                <a:tc>
                  <a:txBody>
                    <a:bodyPr/>
                    <a:lstStyle/>
                    <a:p>
                      <a:r>
                        <a:rPr lang="en-GB" sz="800" dirty="0" smtClean="0"/>
                        <a:t>Unreliable</a:t>
                      </a:r>
                      <a:endParaRPr lang="en-GB" sz="800" dirty="0"/>
                    </a:p>
                  </a:txBody>
                  <a:tcPr marL="92647" marR="92647" marT="46323" marB="46323"/>
                </a:tc>
                <a:extLst>
                  <a:ext uri="{0D108BD9-81ED-4DB2-BD59-A6C34878D82A}">
                    <a16:rowId xmlns:a16="http://schemas.microsoft.com/office/drawing/2014/main" val="10001"/>
                  </a:ext>
                </a:extLst>
              </a:tr>
              <a:tr h="348176">
                <a:tc>
                  <a:txBody>
                    <a:bodyPr/>
                    <a:lstStyle/>
                    <a:p>
                      <a:endParaRPr lang="en-GB" sz="800" dirty="0"/>
                    </a:p>
                  </a:txBody>
                  <a:tcPr marL="92647" marR="92647" marT="46323" marB="46323"/>
                </a:tc>
                <a:tc>
                  <a:txBody>
                    <a:bodyPr/>
                    <a:lstStyle/>
                    <a:p>
                      <a:r>
                        <a:rPr lang="en-GB" sz="800" dirty="0" smtClean="0"/>
                        <a:t>Pill</a:t>
                      </a:r>
                      <a:endParaRPr lang="en-GB" sz="800" dirty="0"/>
                    </a:p>
                  </a:txBody>
                  <a:tcPr marL="92647" marR="92647" marT="46323" marB="46323"/>
                </a:tc>
                <a:tc>
                  <a:txBody>
                    <a:bodyPr/>
                    <a:lstStyle/>
                    <a:p>
                      <a:endParaRPr lang="en-GB" sz="800" dirty="0"/>
                    </a:p>
                  </a:txBody>
                  <a:tcPr marL="92647" marR="92647" marT="46323" marB="46323"/>
                </a:tc>
                <a:tc>
                  <a:txBody>
                    <a:bodyPr/>
                    <a:lstStyle/>
                    <a:p>
                      <a:r>
                        <a:rPr lang="en-GB" sz="800" dirty="0" smtClean="0"/>
                        <a:t>Very reliable</a:t>
                      </a:r>
                      <a:endParaRPr lang="en-GB" sz="800" dirty="0"/>
                    </a:p>
                  </a:txBody>
                  <a:tcPr marL="92647" marR="92647" marT="46323" marB="46323"/>
                </a:tc>
                <a:tc>
                  <a:txBody>
                    <a:bodyPr/>
                    <a:lstStyle/>
                    <a:p>
                      <a:endParaRPr lang="en-GB" sz="800" dirty="0"/>
                    </a:p>
                  </a:txBody>
                  <a:tcPr marL="92647" marR="92647" marT="46323" marB="46323"/>
                </a:tc>
                <a:extLst>
                  <a:ext uri="{0D108BD9-81ED-4DB2-BD59-A6C34878D82A}">
                    <a16:rowId xmlns:a16="http://schemas.microsoft.com/office/drawing/2014/main" val="10002"/>
                  </a:ext>
                </a:extLst>
              </a:tr>
              <a:tr h="348176">
                <a:tc>
                  <a:txBody>
                    <a:bodyPr/>
                    <a:lstStyle/>
                    <a:p>
                      <a:endParaRPr lang="en-GB" sz="800"/>
                    </a:p>
                  </a:txBody>
                  <a:tcPr marL="92647" marR="92647" marT="46323" marB="46323"/>
                </a:tc>
                <a:tc>
                  <a:txBody>
                    <a:bodyPr/>
                    <a:lstStyle/>
                    <a:p>
                      <a:endParaRPr lang="en-GB" sz="800" dirty="0"/>
                    </a:p>
                  </a:txBody>
                  <a:tcPr marL="92647" marR="92647" marT="46323" marB="46323"/>
                </a:tc>
                <a:tc>
                  <a:txBody>
                    <a:bodyPr/>
                    <a:lstStyle/>
                    <a:p>
                      <a:r>
                        <a:rPr lang="en-GB" sz="800" dirty="0" smtClean="0"/>
                        <a:t>Cutting sperm</a:t>
                      </a:r>
                      <a:r>
                        <a:rPr lang="en-GB" sz="800" baseline="0" dirty="0" smtClean="0"/>
                        <a:t> tubes</a:t>
                      </a:r>
                      <a:endParaRPr lang="en-GB" sz="800" dirty="0"/>
                    </a:p>
                  </a:txBody>
                  <a:tcPr marL="92647" marR="92647" marT="46323" marB="46323"/>
                </a:tc>
                <a:tc>
                  <a:txBody>
                    <a:bodyPr/>
                    <a:lstStyle/>
                    <a:p>
                      <a:r>
                        <a:rPr lang="en-GB" sz="800" dirty="0" smtClean="0"/>
                        <a:t>~100%</a:t>
                      </a:r>
                      <a:r>
                        <a:rPr lang="en-GB" sz="800" baseline="0" dirty="0" smtClean="0"/>
                        <a:t> reliable</a:t>
                      </a:r>
                      <a:endParaRPr lang="en-GB" sz="800" dirty="0"/>
                    </a:p>
                  </a:txBody>
                  <a:tcPr marL="92647" marR="92647" marT="46323" marB="46323"/>
                </a:tc>
                <a:tc>
                  <a:txBody>
                    <a:bodyPr/>
                    <a:lstStyle/>
                    <a:p>
                      <a:r>
                        <a:rPr lang="en-GB" sz="800" dirty="0" smtClean="0"/>
                        <a:t>Irreversible</a:t>
                      </a:r>
                      <a:endParaRPr lang="en-GB" sz="800" dirty="0"/>
                    </a:p>
                  </a:txBody>
                  <a:tcPr marL="92647" marR="92647" marT="46323" marB="46323"/>
                </a:tc>
                <a:extLst>
                  <a:ext uri="{0D108BD9-81ED-4DB2-BD59-A6C34878D82A}">
                    <a16:rowId xmlns:a16="http://schemas.microsoft.com/office/drawing/2014/main" val="10003"/>
                  </a:ext>
                </a:extLst>
              </a:tr>
              <a:tr h="348176">
                <a:tc>
                  <a:txBody>
                    <a:bodyPr/>
                    <a:lstStyle/>
                    <a:p>
                      <a:endParaRPr lang="en-GB" sz="800"/>
                    </a:p>
                  </a:txBody>
                  <a:tcPr marL="92647" marR="92647" marT="46323" marB="46323"/>
                </a:tc>
                <a:tc>
                  <a:txBody>
                    <a:bodyPr/>
                    <a:lstStyle/>
                    <a:p>
                      <a:r>
                        <a:rPr lang="en-GB" sz="800" dirty="0" smtClean="0"/>
                        <a:t>Female sterilisation</a:t>
                      </a:r>
                      <a:endParaRPr lang="en-GB" sz="800" dirty="0"/>
                    </a:p>
                  </a:txBody>
                  <a:tcPr marL="92647" marR="92647" marT="46323" marB="46323"/>
                </a:tc>
                <a:tc>
                  <a:txBody>
                    <a:bodyPr/>
                    <a:lstStyle/>
                    <a:p>
                      <a:endParaRPr lang="en-GB" sz="800" dirty="0"/>
                    </a:p>
                  </a:txBody>
                  <a:tcPr marL="92647" marR="92647" marT="46323" marB="463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~100%</a:t>
                      </a:r>
                      <a:r>
                        <a:rPr lang="en-GB" sz="800" baseline="0" dirty="0" smtClean="0"/>
                        <a:t> reliable</a:t>
                      </a:r>
                      <a:endParaRPr lang="en-GB" sz="800" dirty="0" smtClean="0"/>
                    </a:p>
                  </a:txBody>
                  <a:tcPr marL="92647" marR="92647" marT="46323" marB="463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Irreversible</a:t>
                      </a:r>
                    </a:p>
                    <a:p>
                      <a:endParaRPr lang="en-GB" sz="800" dirty="0"/>
                    </a:p>
                  </a:txBody>
                  <a:tcPr marL="92647" marR="92647" marT="46323" marB="4632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357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9"/>
          <p:cNvSpPr txBox="1">
            <a:spLocks noChangeArrowheads="1"/>
          </p:cNvSpPr>
          <p:nvPr/>
        </p:nvSpPr>
        <p:spPr bwMode="auto">
          <a:xfrm>
            <a:off x="5744243" y="665163"/>
            <a:ext cx="3815739" cy="2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a:p>
            <a:pPr eaLnBrk="1" hangingPunct="1"/>
            <a:endParaRPr lang="en-GB" sz="900">
              <a:latin typeface="Comic Sans MS" pitchFamily="66" charset="0"/>
            </a:endParaRPr>
          </a:p>
        </p:txBody>
      </p:sp>
      <p:sp>
        <p:nvSpPr>
          <p:cNvPr id="2052" name="TextBox 18"/>
          <p:cNvSpPr txBox="1">
            <a:spLocks noChangeArrowheads="1"/>
          </p:cNvSpPr>
          <p:nvPr/>
        </p:nvSpPr>
        <p:spPr bwMode="auto">
          <a:xfrm>
            <a:off x="5599802" y="5888232"/>
            <a:ext cx="2052309"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900" b="1" u="sng" dirty="0">
                <a:solidFill>
                  <a:srgbClr val="FF0000"/>
                </a:solidFill>
                <a:effectLst>
                  <a:outerShdw blurRad="38100" dist="38100" dir="2700000" algn="tl">
                    <a:srgbClr val="000000">
                      <a:alpha val="43137"/>
                    </a:srgbClr>
                  </a:outerShdw>
                </a:effectLst>
                <a:latin typeface="Comic Sans MS" pitchFamily="66" charset="0"/>
              </a:rPr>
              <a:t>Hot question </a:t>
            </a:r>
            <a:r>
              <a:rPr lang="en-GB" sz="900" b="1" dirty="0">
                <a:latin typeface="Comic Sans MS" pitchFamily="66" charset="0"/>
              </a:rPr>
              <a:t>–why are people with anaemia tired all the time?</a:t>
            </a:r>
          </a:p>
        </p:txBody>
      </p:sp>
      <p:sp>
        <p:nvSpPr>
          <p:cNvPr id="20" name="Rounded Rectangle 19"/>
          <p:cNvSpPr/>
          <p:nvPr/>
        </p:nvSpPr>
        <p:spPr>
          <a:xfrm>
            <a:off x="5599803" y="5888231"/>
            <a:ext cx="2088815" cy="903093"/>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sz="1200">
              <a:solidFill>
                <a:srgbClr val="FFFFFF"/>
              </a:solidFill>
            </a:endParaRPr>
          </a:p>
        </p:txBody>
      </p:sp>
      <p:sp>
        <p:nvSpPr>
          <p:cNvPr id="22" name="Rounded Rectangle 21"/>
          <p:cNvSpPr/>
          <p:nvPr/>
        </p:nvSpPr>
        <p:spPr>
          <a:xfrm>
            <a:off x="7760045" y="5888232"/>
            <a:ext cx="1944376" cy="898330"/>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a:p>
        </p:txBody>
      </p:sp>
      <p:sp>
        <p:nvSpPr>
          <p:cNvPr id="2" name="Rounded Rectangle 21"/>
          <p:cNvSpPr/>
          <p:nvPr/>
        </p:nvSpPr>
        <p:spPr>
          <a:xfrm>
            <a:off x="199994" y="161926"/>
            <a:ext cx="9431413" cy="32067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a:p>
        </p:txBody>
      </p:sp>
      <p:sp>
        <p:nvSpPr>
          <p:cNvPr id="2058" name="AutoShape 34"/>
          <p:cNvSpPr>
            <a:spLocks noChangeArrowheads="1"/>
          </p:cNvSpPr>
          <p:nvPr/>
        </p:nvSpPr>
        <p:spPr bwMode="auto">
          <a:xfrm>
            <a:off x="3728442" y="2898776"/>
            <a:ext cx="1728510" cy="3887788"/>
          </a:xfrm>
          <a:prstGeom prst="roundRect">
            <a:avLst>
              <a:gd name="adj" fmla="val 918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lstStyle/>
          <a:p>
            <a:endParaRPr lang="en-GB"/>
          </a:p>
        </p:txBody>
      </p:sp>
      <p:sp>
        <p:nvSpPr>
          <p:cNvPr id="2059" name="AutoShape 35"/>
          <p:cNvSpPr>
            <a:spLocks noChangeArrowheads="1"/>
          </p:cNvSpPr>
          <p:nvPr/>
        </p:nvSpPr>
        <p:spPr bwMode="auto">
          <a:xfrm>
            <a:off x="199994" y="2898776"/>
            <a:ext cx="3457021" cy="3887788"/>
          </a:xfrm>
          <a:prstGeom prst="roundRect">
            <a:avLst>
              <a:gd name="adj" fmla="val 5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lstStyle/>
          <a:p>
            <a:endParaRPr lang="en-GB"/>
          </a:p>
        </p:txBody>
      </p:sp>
      <p:sp>
        <p:nvSpPr>
          <p:cNvPr id="2060" name="Text Box 41"/>
          <p:cNvSpPr txBox="1">
            <a:spLocks noChangeArrowheads="1"/>
          </p:cNvSpPr>
          <p:nvPr/>
        </p:nvSpPr>
        <p:spPr bwMode="auto">
          <a:xfrm>
            <a:off x="8191776" y="1"/>
            <a:ext cx="151264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p>
        </p:txBody>
      </p:sp>
      <p:sp>
        <p:nvSpPr>
          <p:cNvPr id="2061" name="AutoShape 43"/>
          <p:cNvSpPr>
            <a:spLocks noChangeArrowheads="1"/>
          </p:cNvSpPr>
          <p:nvPr/>
        </p:nvSpPr>
        <p:spPr bwMode="auto">
          <a:xfrm>
            <a:off x="199993" y="593726"/>
            <a:ext cx="1728511" cy="2232025"/>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lstStyle/>
          <a:p>
            <a:endParaRPr lang="en-GB"/>
          </a:p>
        </p:txBody>
      </p:sp>
      <p:sp>
        <p:nvSpPr>
          <p:cNvPr id="2062" name="Text Box 73"/>
          <p:cNvSpPr txBox="1">
            <a:spLocks noChangeArrowheads="1"/>
          </p:cNvSpPr>
          <p:nvPr/>
        </p:nvSpPr>
        <p:spPr bwMode="auto">
          <a:xfrm>
            <a:off x="579854" y="161926"/>
            <a:ext cx="8858487"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b="1" dirty="0" smtClean="0">
                <a:latin typeface="Comic Sans MS" pitchFamily="66" charset="0"/>
              </a:rPr>
              <a:t>UNIT 2.7 CIRCULATION</a:t>
            </a:r>
            <a:endParaRPr lang="en-GB" b="1" dirty="0">
              <a:latin typeface="Comic Sans MS" pitchFamily="66" charset="0"/>
            </a:endParaRPr>
          </a:p>
        </p:txBody>
      </p:sp>
      <p:sp>
        <p:nvSpPr>
          <p:cNvPr id="2063" name="Text Box 78"/>
          <p:cNvSpPr txBox="1">
            <a:spLocks noChangeArrowheads="1"/>
          </p:cNvSpPr>
          <p:nvPr/>
        </p:nvSpPr>
        <p:spPr bwMode="auto">
          <a:xfrm>
            <a:off x="5744243" y="2609850"/>
            <a:ext cx="3887164" cy="4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sz="900"/>
          </a:p>
          <a:p>
            <a:pPr eaLnBrk="1" hangingPunct="1">
              <a:spcBef>
                <a:spcPct val="50000"/>
              </a:spcBef>
            </a:pPr>
            <a:endParaRPr lang="en-GB" sz="900"/>
          </a:p>
        </p:txBody>
      </p:sp>
      <p:sp>
        <p:nvSpPr>
          <p:cNvPr id="2129" name="AutoShape 81"/>
          <p:cNvSpPr>
            <a:spLocks noChangeArrowheads="1"/>
          </p:cNvSpPr>
          <p:nvPr/>
        </p:nvSpPr>
        <p:spPr bwMode="auto">
          <a:xfrm>
            <a:off x="9294696" y="178594"/>
            <a:ext cx="287292" cy="287337"/>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lstStyle/>
          <a:p>
            <a:pPr>
              <a:defRPr/>
            </a:pPr>
            <a:endParaRPr lang="en-GB">
              <a:latin typeface="Arial" charset="0"/>
              <a:cs typeface="Arial" charset="0"/>
            </a:endParaRPr>
          </a:p>
        </p:txBody>
      </p:sp>
      <p:sp>
        <p:nvSpPr>
          <p:cNvPr id="2105" name="TextBox 9"/>
          <p:cNvSpPr txBox="1">
            <a:spLocks noChangeArrowheads="1"/>
          </p:cNvSpPr>
          <p:nvPr/>
        </p:nvSpPr>
        <p:spPr bwMode="auto">
          <a:xfrm>
            <a:off x="3703045" y="2957513"/>
            <a:ext cx="1753906" cy="60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b="1" dirty="0"/>
              <a:t>What are the risk factors for heart disease?</a:t>
            </a:r>
          </a:p>
        </p:txBody>
      </p:sp>
      <p:sp>
        <p:nvSpPr>
          <p:cNvPr id="2106" name="TextBox 9"/>
          <p:cNvSpPr txBox="1">
            <a:spLocks noChangeArrowheads="1"/>
          </p:cNvSpPr>
          <p:nvPr/>
        </p:nvSpPr>
        <p:spPr bwMode="auto">
          <a:xfrm>
            <a:off x="3728442" y="4725988"/>
            <a:ext cx="1755493" cy="4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b="1" dirty="0"/>
              <a:t>What are the risk factors for strokes?</a:t>
            </a:r>
          </a:p>
        </p:txBody>
      </p:sp>
      <p:sp>
        <p:nvSpPr>
          <p:cNvPr id="2110" name="TextBox 6"/>
          <p:cNvSpPr txBox="1">
            <a:spLocks noChangeArrowheads="1"/>
          </p:cNvSpPr>
          <p:nvPr/>
        </p:nvSpPr>
        <p:spPr bwMode="auto">
          <a:xfrm>
            <a:off x="257133" y="665164"/>
            <a:ext cx="1615817"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State the 4 main components of blood:</a:t>
            </a:r>
          </a:p>
        </p:txBody>
      </p:sp>
      <p:pic>
        <p:nvPicPr>
          <p:cNvPr id="2111"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185" y="577850"/>
            <a:ext cx="1749145"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2" name="TextBox 6"/>
          <p:cNvSpPr txBox="1">
            <a:spLocks noChangeArrowheads="1"/>
          </p:cNvSpPr>
          <p:nvPr/>
        </p:nvSpPr>
        <p:spPr bwMode="auto">
          <a:xfrm>
            <a:off x="1998343" y="611189"/>
            <a:ext cx="1730098"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What are the functions of these 4 components?</a:t>
            </a:r>
          </a:p>
        </p:txBody>
      </p:sp>
      <p:pic>
        <p:nvPicPr>
          <p:cNvPr id="211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725" y="574675"/>
            <a:ext cx="1749145"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4" name="TextBox 6"/>
          <p:cNvSpPr txBox="1">
            <a:spLocks noChangeArrowheads="1"/>
          </p:cNvSpPr>
          <p:nvPr/>
        </p:nvSpPr>
        <p:spPr bwMode="auto">
          <a:xfrm>
            <a:off x="5599802" y="2930557"/>
            <a:ext cx="3903037"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What is the effect of exercise on heart rate?</a:t>
            </a:r>
          </a:p>
        </p:txBody>
      </p:sp>
      <p:sp>
        <p:nvSpPr>
          <p:cNvPr id="2115" name="TextBox 6"/>
          <p:cNvSpPr txBox="1">
            <a:spLocks noChangeArrowheads="1"/>
          </p:cNvSpPr>
          <p:nvPr/>
        </p:nvSpPr>
        <p:spPr bwMode="auto">
          <a:xfrm>
            <a:off x="3837960" y="593726"/>
            <a:ext cx="1545978"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Name the three main types of blood vessel</a:t>
            </a:r>
          </a:p>
        </p:txBody>
      </p:sp>
      <p:pic>
        <p:nvPicPr>
          <p:cNvPr id="3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234" y="584668"/>
            <a:ext cx="4383178"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6"/>
          <p:cNvSpPr txBox="1">
            <a:spLocks noChangeArrowheads="1"/>
          </p:cNvSpPr>
          <p:nvPr/>
        </p:nvSpPr>
        <p:spPr bwMode="auto">
          <a:xfrm>
            <a:off x="5599803" y="640531"/>
            <a:ext cx="4104618"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Draw &amp; complete a table with the following columns: Vessel; Thickness of walls; &amp; direction of blood flow</a:t>
            </a:r>
          </a:p>
        </p:txBody>
      </p:sp>
      <p:pic>
        <p:nvPicPr>
          <p:cNvPr id="39" name="Picture 4" descr="msoB3C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83" y="3139539"/>
            <a:ext cx="2889915" cy="18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9"/>
          <p:cNvSpPr txBox="1">
            <a:spLocks noChangeArrowheads="1"/>
          </p:cNvSpPr>
          <p:nvPr/>
        </p:nvSpPr>
        <p:spPr bwMode="auto">
          <a:xfrm>
            <a:off x="257133" y="3017170"/>
            <a:ext cx="227719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b="1" dirty="0"/>
              <a:t>Complete labels &amp; </a:t>
            </a:r>
            <a:r>
              <a:rPr lang="en-GB" sz="1100" b="1" i="1" u="sng" dirty="0"/>
              <a:t>learn!</a:t>
            </a:r>
          </a:p>
        </p:txBody>
      </p:sp>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809" y="5126643"/>
            <a:ext cx="2982474" cy="16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78332" y="3547203"/>
            <a:ext cx="786265" cy="11787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6295" tIns="48148" rIns="96295" bIns="48148" rtlCol="0" anchor="ctr"/>
          <a:lstStyle/>
          <a:p>
            <a:pPr algn="ctr"/>
            <a:endParaRPr lang="en-GB"/>
          </a:p>
        </p:txBody>
      </p:sp>
      <p:sp>
        <p:nvSpPr>
          <p:cNvPr id="44" name="Rectangle 43"/>
          <p:cNvSpPr/>
          <p:nvPr/>
        </p:nvSpPr>
        <p:spPr>
          <a:xfrm>
            <a:off x="343639" y="3261907"/>
            <a:ext cx="586085" cy="15836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6295" tIns="48148" rIns="96295" bIns="48148" rtlCol="0" anchor="ctr"/>
          <a:lstStyle/>
          <a:p>
            <a:pPr algn="ctr"/>
            <a:endParaRPr lang="en-GB"/>
          </a:p>
        </p:txBody>
      </p:sp>
      <p:sp>
        <p:nvSpPr>
          <p:cNvPr id="45" name="Rounded Rectangle 44"/>
          <p:cNvSpPr/>
          <p:nvPr/>
        </p:nvSpPr>
        <p:spPr>
          <a:xfrm>
            <a:off x="5521234" y="2957513"/>
            <a:ext cx="4110173" cy="363538"/>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a:p>
        </p:txBody>
      </p:sp>
      <p:sp>
        <p:nvSpPr>
          <p:cNvPr id="46" name="Rounded Rectangle 45"/>
          <p:cNvSpPr/>
          <p:nvPr/>
        </p:nvSpPr>
        <p:spPr>
          <a:xfrm>
            <a:off x="5505868" y="3321051"/>
            <a:ext cx="4110173" cy="2392908"/>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a:p>
        </p:txBody>
      </p:sp>
      <p:sp>
        <p:nvSpPr>
          <p:cNvPr id="47" name="TextBox 6"/>
          <p:cNvSpPr txBox="1">
            <a:spLocks noChangeArrowheads="1"/>
          </p:cNvSpPr>
          <p:nvPr/>
        </p:nvSpPr>
        <p:spPr bwMode="auto">
          <a:xfrm>
            <a:off x="5609436" y="3321051"/>
            <a:ext cx="3903037"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t>Draw &amp; learn a diagram to show how tissue fluid and lymph are formed</a:t>
            </a:r>
          </a:p>
        </p:txBody>
      </p:sp>
      <p:sp>
        <p:nvSpPr>
          <p:cNvPr id="33" name="AutoShape 81"/>
          <p:cNvSpPr>
            <a:spLocks noChangeArrowheads="1"/>
          </p:cNvSpPr>
          <p:nvPr/>
        </p:nvSpPr>
        <p:spPr bwMode="auto">
          <a:xfrm>
            <a:off x="199994" y="178594"/>
            <a:ext cx="287292" cy="287337"/>
          </a:xfrm>
          <a:prstGeom prst="star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lstStyle/>
          <a:p>
            <a:pPr>
              <a:defRPr/>
            </a:pPr>
            <a:endParaRPr lang="en-GB">
              <a:latin typeface="Arial" charset="0"/>
              <a:cs typeface="Arial" charset="0"/>
            </a:endParaRPr>
          </a:p>
        </p:txBody>
      </p:sp>
      <p:sp>
        <p:nvSpPr>
          <p:cNvPr id="34" name="TextBox 18"/>
          <p:cNvSpPr txBox="1">
            <a:spLocks noChangeArrowheads="1"/>
          </p:cNvSpPr>
          <p:nvPr/>
        </p:nvSpPr>
        <p:spPr bwMode="auto">
          <a:xfrm>
            <a:off x="7706078" y="5888232"/>
            <a:ext cx="2052309" cy="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900" b="1" dirty="0">
                <a:latin typeface="Comic Sans MS" pitchFamily="66" charset="0"/>
              </a:rPr>
              <a:t>KEY WORDS:</a:t>
            </a:r>
          </a:p>
        </p:txBody>
      </p:sp>
    </p:spTree>
    <p:extLst>
      <p:ext uri="{BB962C8B-B14F-4D97-AF65-F5344CB8AC3E}">
        <p14:creationId xmlns:p14="http://schemas.microsoft.com/office/powerpoint/2010/main" val="338796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537901" y="529110"/>
            <a:ext cx="4104617" cy="3944305"/>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TextBox 18"/>
          <p:cNvSpPr txBox="1">
            <a:spLocks noChangeArrowheads="1"/>
          </p:cNvSpPr>
          <p:nvPr/>
        </p:nvSpPr>
        <p:spPr bwMode="auto">
          <a:xfrm>
            <a:off x="3391944" y="2962358"/>
            <a:ext cx="2038023" cy="147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00" b="1">
                <a:latin typeface="Comic Sans MS" panose="030F0702030302020204" pitchFamily="66" charset="0"/>
              </a:rPr>
              <a:t>KEY WORDS</a:t>
            </a:r>
            <a:r>
              <a:rPr lang="en-GB" altLang="en-US" sz="1000">
                <a:latin typeface="Comic Sans MS" panose="030F0702030302020204" pitchFamily="66" charset="0"/>
              </a:rPr>
              <a:t>:</a:t>
            </a:r>
          </a:p>
          <a:p>
            <a:pPr eaLnBrk="1" hangingPunct="1">
              <a:spcBef>
                <a:spcPct val="0"/>
              </a:spcBef>
              <a:buFontTx/>
              <a:buNone/>
            </a:pPr>
            <a:r>
              <a:rPr lang="en-GB" altLang="en-US" sz="1000" b="1">
                <a:latin typeface="Comic Sans MS" panose="030F0702030302020204" pitchFamily="66" charset="0"/>
              </a:rPr>
              <a:t>Microorganism	Defence</a:t>
            </a:r>
          </a:p>
          <a:p>
            <a:pPr eaLnBrk="1" hangingPunct="1">
              <a:spcBef>
                <a:spcPct val="0"/>
              </a:spcBef>
              <a:buFontTx/>
              <a:buNone/>
            </a:pPr>
            <a:r>
              <a:rPr lang="en-GB" altLang="en-US" sz="1000" b="1">
                <a:latin typeface="Comic Sans MS" panose="030F0702030302020204" pitchFamily="66" charset="0"/>
              </a:rPr>
              <a:t>Virus	Fungi</a:t>
            </a:r>
          </a:p>
          <a:p>
            <a:pPr eaLnBrk="1" hangingPunct="1">
              <a:spcBef>
                <a:spcPct val="0"/>
              </a:spcBef>
              <a:buFontTx/>
              <a:buNone/>
            </a:pPr>
            <a:r>
              <a:rPr lang="en-GB" altLang="en-US" sz="1000" b="1">
                <a:latin typeface="Comic Sans MS" panose="030F0702030302020204" pitchFamily="66" charset="0"/>
              </a:rPr>
              <a:t>Bacteria	Antibodies</a:t>
            </a:r>
          </a:p>
          <a:p>
            <a:pPr eaLnBrk="1" hangingPunct="1">
              <a:spcBef>
                <a:spcPct val="0"/>
              </a:spcBef>
              <a:buFontTx/>
              <a:buNone/>
            </a:pPr>
            <a:r>
              <a:rPr lang="en-GB" altLang="en-US" sz="1000" b="1">
                <a:latin typeface="Comic Sans MS" panose="030F0702030302020204" pitchFamily="66" charset="0"/>
              </a:rPr>
              <a:t>Lymphocytes	Phagocytes</a:t>
            </a:r>
          </a:p>
          <a:p>
            <a:pPr eaLnBrk="1" hangingPunct="1">
              <a:spcBef>
                <a:spcPct val="0"/>
              </a:spcBef>
              <a:buFontTx/>
              <a:buNone/>
            </a:pPr>
            <a:r>
              <a:rPr lang="en-GB" altLang="en-US" sz="1000" b="1">
                <a:latin typeface="Comic Sans MS" panose="030F0702030302020204" pitchFamily="66" charset="0"/>
              </a:rPr>
              <a:t>Phagocytosis	Immunity</a:t>
            </a:r>
          </a:p>
          <a:p>
            <a:pPr eaLnBrk="1" hangingPunct="1">
              <a:spcBef>
                <a:spcPct val="0"/>
              </a:spcBef>
              <a:buFontTx/>
              <a:buNone/>
            </a:pPr>
            <a:r>
              <a:rPr lang="en-GB" altLang="en-US" sz="1000" b="1">
                <a:latin typeface="Comic Sans MS" panose="030F0702030302020204" pitchFamily="66" charset="0"/>
              </a:rPr>
              <a:t>Active 	Passive</a:t>
            </a:r>
          </a:p>
          <a:p>
            <a:pPr eaLnBrk="1" hangingPunct="1">
              <a:spcBef>
                <a:spcPct val="0"/>
              </a:spcBef>
              <a:buFontTx/>
              <a:buNone/>
            </a:pPr>
            <a:r>
              <a:rPr lang="en-GB" altLang="en-US" sz="1000" b="1">
                <a:latin typeface="Comic Sans MS" panose="030F0702030302020204" pitchFamily="66" charset="0"/>
              </a:rPr>
              <a:t>Vaccination	Mucous</a:t>
            </a:r>
          </a:p>
          <a:p>
            <a:pPr eaLnBrk="1" hangingPunct="1">
              <a:spcBef>
                <a:spcPct val="0"/>
              </a:spcBef>
              <a:buFontTx/>
              <a:buNone/>
            </a:pPr>
            <a:r>
              <a:rPr lang="en-GB" altLang="en-US" sz="1000" b="1">
                <a:latin typeface="Comic Sans MS" panose="030F0702030302020204" pitchFamily="66" charset="0"/>
              </a:rPr>
              <a:t>Engulf	Membrane</a:t>
            </a:r>
          </a:p>
        </p:txBody>
      </p:sp>
      <p:sp>
        <p:nvSpPr>
          <p:cNvPr id="20" name="Rounded Rectangle 19"/>
          <p:cNvSpPr/>
          <p:nvPr/>
        </p:nvSpPr>
        <p:spPr>
          <a:xfrm>
            <a:off x="3326866" y="2870297"/>
            <a:ext cx="2103101" cy="1644386"/>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solidFill>
                <a:srgbClr val="FFFFFF"/>
              </a:solidFill>
            </a:endParaRPr>
          </a:p>
        </p:txBody>
      </p:sp>
      <p:sp>
        <p:nvSpPr>
          <p:cNvPr id="2" name="Rounded Rectangle 21"/>
          <p:cNvSpPr/>
          <p:nvPr/>
        </p:nvSpPr>
        <p:spPr>
          <a:xfrm>
            <a:off x="199993" y="162456"/>
            <a:ext cx="9431413" cy="320624"/>
          </a:xfrm>
          <a:prstGeom prst="roundRect">
            <a:avLst>
              <a:gd name="adj" fmla="val 4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4" name="Text Box 29"/>
          <p:cNvSpPr txBox="1">
            <a:spLocks noChangeArrowheads="1"/>
          </p:cNvSpPr>
          <p:nvPr/>
        </p:nvSpPr>
        <p:spPr bwMode="auto">
          <a:xfrm>
            <a:off x="344433" y="665613"/>
            <a:ext cx="1871362" cy="24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000" b="1">
                <a:latin typeface="Comic Sans MS" panose="030F0702030302020204" pitchFamily="66" charset="0"/>
              </a:rPr>
              <a:t>Types of Microorganisms</a:t>
            </a:r>
          </a:p>
        </p:txBody>
      </p:sp>
      <p:sp>
        <p:nvSpPr>
          <p:cNvPr id="2055" name="AutoShape 34"/>
          <p:cNvSpPr>
            <a:spLocks noChangeArrowheads="1"/>
          </p:cNvSpPr>
          <p:nvPr/>
        </p:nvSpPr>
        <p:spPr bwMode="auto">
          <a:xfrm>
            <a:off x="199993" y="5217834"/>
            <a:ext cx="3023703" cy="1538040"/>
          </a:xfrm>
          <a:prstGeom prst="roundRect">
            <a:avLst>
              <a:gd name="adj" fmla="val 918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2056" name="AutoShape 35"/>
          <p:cNvSpPr>
            <a:spLocks noChangeArrowheads="1"/>
          </p:cNvSpPr>
          <p:nvPr/>
        </p:nvSpPr>
        <p:spPr bwMode="auto">
          <a:xfrm>
            <a:off x="199993" y="2898867"/>
            <a:ext cx="3023703" cy="2158654"/>
          </a:xfrm>
          <a:prstGeom prst="roundRect">
            <a:avLst>
              <a:gd name="adj" fmla="val 5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2057" name="AutoShape 37"/>
          <p:cNvSpPr>
            <a:spLocks noChangeArrowheads="1"/>
          </p:cNvSpPr>
          <p:nvPr/>
        </p:nvSpPr>
        <p:spPr bwMode="auto">
          <a:xfrm>
            <a:off x="2431661" y="594187"/>
            <a:ext cx="3025290" cy="2231667"/>
          </a:xfrm>
          <a:prstGeom prst="roundRect">
            <a:avLst>
              <a:gd name="adj" fmla="val 742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2058" name="Text Box 41"/>
          <p:cNvSpPr txBox="1">
            <a:spLocks noChangeArrowheads="1"/>
          </p:cNvSpPr>
          <p:nvPr/>
        </p:nvSpPr>
        <p:spPr bwMode="auto">
          <a:xfrm>
            <a:off x="8191775" y="557"/>
            <a:ext cx="1512645" cy="36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1800">
              <a:latin typeface="Arial" panose="020B0604020202020204" pitchFamily="34" charset="0"/>
            </a:endParaRPr>
          </a:p>
        </p:txBody>
      </p:sp>
      <p:sp>
        <p:nvSpPr>
          <p:cNvPr id="2059" name="AutoShape 43"/>
          <p:cNvSpPr>
            <a:spLocks noChangeArrowheads="1"/>
          </p:cNvSpPr>
          <p:nvPr/>
        </p:nvSpPr>
        <p:spPr bwMode="auto">
          <a:xfrm>
            <a:off x="199993" y="594187"/>
            <a:ext cx="2160242" cy="2231667"/>
          </a:xfrm>
          <a:prstGeom prst="roundRect">
            <a:avLst>
              <a:gd name="adj" fmla="val 6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2060" name="Text Box 73"/>
          <p:cNvSpPr txBox="1">
            <a:spLocks noChangeArrowheads="1"/>
          </p:cNvSpPr>
          <p:nvPr/>
        </p:nvSpPr>
        <p:spPr bwMode="auto">
          <a:xfrm>
            <a:off x="126979" y="162456"/>
            <a:ext cx="9504427" cy="36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b="1">
                <a:latin typeface="Comic Sans MS" panose="030F0702030302020204" pitchFamily="66" charset="0"/>
              </a:rPr>
              <a:t>GCSE Disease and Body Defences - Summary (Part 1) </a:t>
            </a:r>
          </a:p>
        </p:txBody>
      </p:sp>
      <p:sp>
        <p:nvSpPr>
          <p:cNvPr id="2061" name="Text Box 78"/>
          <p:cNvSpPr txBox="1">
            <a:spLocks noChangeArrowheads="1"/>
          </p:cNvSpPr>
          <p:nvPr/>
        </p:nvSpPr>
        <p:spPr bwMode="auto">
          <a:xfrm>
            <a:off x="5645833" y="2519516"/>
            <a:ext cx="3888752" cy="169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800">
                <a:latin typeface="Comic Sans MS" panose="030F0702030302020204" pitchFamily="66" charset="0"/>
              </a:rPr>
              <a:t>Conclusion: </a:t>
            </a: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r>
              <a:rPr lang="en-GB" altLang="en-US" sz="800">
                <a:latin typeface="Comic Sans MS" panose="030F0702030302020204" pitchFamily="66" charset="0"/>
              </a:rPr>
              <a:t>Explain what Pasteur had to do to get valid results</a:t>
            </a: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endParaRPr lang="en-GB" altLang="en-US" sz="800">
              <a:latin typeface="Comic Sans MS" panose="030F0702030302020204" pitchFamily="66" charset="0"/>
            </a:endParaRPr>
          </a:p>
          <a:p>
            <a:pPr eaLnBrk="1" hangingPunct="1">
              <a:spcBef>
                <a:spcPct val="50000"/>
              </a:spcBef>
              <a:buFontTx/>
              <a:buNone/>
            </a:pPr>
            <a:endParaRPr lang="en-GB" altLang="en-US" sz="800">
              <a:latin typeface="Comic Sans MS" panose="030F0702030302020204" pitchFamily="66" charset="0"/>
            </a:endParaRPr>
          </a:p>
        </p:txBody>
      </p:sp>
      <p:sp>
        <p:nvSpPr>
          <p:cNvPr id="2062" name="TextBox 2"/>
          <p:cNvSpPr txBox="1">
            <a:spLocks noChangeArrowheads="1"/>
          </p:cNvSpPr>
          <p:nvPr/>
        </p:nvSpPr>
        <p:spPr bwMode="auto">
          <a:xfrm>
            <a:off x="344433" y="1003697"/>
            <a:ext cx="1871362" cy="14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a:latin typeface="Comic Sans MS" panose="030F0702030302020204" pitchFamily="66" charset="0"/>
              </a:rPr>
              <a:t>List diseases caused by:</a:t>
            </a:r>
          </a:p>
          <a:p>
            <a:pPr eaLnBrk="1" hangingPunct="1">
              <a:spcBef>
                <a:spcPct val="0"/>
              </a:spcBef>
              <a:buFontTx/>
              <a:buNone/>
            </a:pPr>
            <a:endParaRPr lang="en-GB" altLang="en-US" sz="800">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Bacteria </a:t>
            </a: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Viruses </a:t>
            </a: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Fungi </a:t>
            </a:r>
          </a:p>
        </p:txBody>
      </p:sp>
      <p:sp>
        <p:nvSpPr>
          <p:cNvPr id="2063" name="TextBox 3"/>
          <p:cNvSpPr txBox="1">
            <a:spLocks noChangeArrowheads="1"/>
          </p:cNvSpPr>
          <p:nvPr/>
        </p:nvSpPr>
        <p:spPr bwMode="auto">
          <a:xfrm>
            <a:off x="2517371" y="641805"/>
            <a:ext cx="2888787" cy="187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00" b="1">
                <a:latin typeface="Comic Sans MS" panose="030F0702030302020204" pitchFamily="66" charset="0"/>
              </a:rPr>
              <a:t>Body Defences 1</a:t>
            </a:r>
          </a:p>
          <a:p>
            <a:pPr eaLnBrk="1" hangingPunct="1">
              <a:spcBef>
                <a:spcPct val="0"/>
              </a:spcBef>
              <a:buFontTx/>
              <a:buNone/>
            </a:pPr>
            <a:endParaRPr lang="en-GB" altLang="en-US" sz="1000" b="1">
              <a:latin typeface="Comic Sans MS" panose="030F0702030302020204" pitchFamily="66" charset="0"/>
            </a:endParaRPr>
          </a:p>
          <a:p>
            <a:pPr eaLnBrk="1" hangingPunct="1">
              <a:spcBef>
                <a:spcPct val="0"/>
              </a:spcBef>
              <a:buFontTx/>
              <a:buNone/>
            </a:pPr>
            <a:r>
              <a:rPr lang="en-GB" altLang="en-US" sz="800">
                <a:latin typeface="Comic Sans MS" panose="030F0702030302020204" pitchFamily="66" charset="0"/>
              </a:rPr>
              <a:t>Explain how the following stop harmful microorganisms from entering the body: </a:t>
            </a:r>
          </a:p>
          <a:p>
            <a:pPr eaLnBrk="1" hangingPunct="1">
              <a:spcBef>
                <a:spcPct val="0"/>
              </a:spcBef>
              <a:buFontTx/>
              <a:buNone/>
            </a:pPr>
            <a:endParaRPr lang="en-GB" altLang="en-US" sz="800">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Skin </a:t>
            </a: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Mucous membranes </a:t>
            </a: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endParaRPr lang="en-GB" altLang="en-US" sz="800" b="1" u="sng">
              <a:latin typeface="Comic Sans MS" panose="030F0702030302020204" pitchFamily="66" charset="0"/>
            </a:endParaRPr>
          </a:p>
          <a:p>
            <a:pPr eaLnBrk="1" hangingPunct="1">
              <a:spcBef>
                <a:spcPct val="0"/>
              </a:spcBef>
              <a:buFontTx/>
              <a:buNone/>
            </a:pPr>
            <a:r>
              <a:rPr lang="en-GB" altLang="en-US" sz="800" b="1" u="sng">
                <a:latin typeface="Comic Sans MS" panose="030F0702030302020204" pitchFamily="66" charset="0"/>
              </a:rPr>
              <a:t>Clotting </a:t>
            </a:r>
            <a:endParaRPr lang="en-GB" altLang="en-US" sz="800">
              <a:latin typeface="Comic Sans MS" panose="030F0702030302020204" pitchFamily="66" charset="0"/>
            </a:endParaRPr>
          </a:p>
        </p:txBody>
      </p:sp>
      <p:sp>
        <p:nvSpPr>
          <p:cNvPr id="2064" name="TextBox 6"/>
          <p:cNvSpPr txBox="1">
            <a:spLocks noChangeArrowheads="1"/>
          </p:cNvSpPr>
          <p:nvPr/>
        </p:nvSpPr>
        <p:spPr bwMode="auto">
          <a:xfrm>
            <a:off x="252372" y="2886169"/>
            <a:ext cx="2944340" cy="218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b="1" u="sng">
                <a:latin typeface="Comic Sans MS" panose="030F0702030302020204" pitchFamily="66" charset="0"/>
              </a:rPr>
              <a:t>Body defences 2. Role of White Blood Cells (Lymphocytes and Phagocytes)</a:t>
            </a:r>
            <a:endParaRPr lang="en-GB" altLang="en-US" sz="1000" b="1" u="sng">
              <a:latin typeface="Comic Sans MS" panose="030F0702030302020204" pitchFamily="66" charset="0"/>
            </a:endParaRPr>
          </a:p>
          <a:p>
            <a:pPr eaLnBrk="1" hangingPunct="1">
              <a:spcBef>
                <a:spcPct val="0"/>
              </a:spcBef>
              <a:buFontTx/>
              <a:buNone/>
            </a:pPr>
            <a:r>
              <a:rPr lang="en-GB" altLang="en-US" sz="1000">
                <a:latin typeface="Comic Sans MS" panose="030F0702030302020204" pitchFamily="66" charset="0"/>
              </a:rPr>
              <a:t>1. Microorganisms have a_____________ on their surface. These cause l_____________ to produce antibodies. The antibodies latch on to the a_____________ due to the complementary shape. This causes clumping which immobilises the microorganisms.</a:t>
            </a:r>
          </a:p>
          <a:p>
            <a:pPr eaLnBrk="1" hangingPunct="1">
              <a:spcBef>
                <a:spcPct val="0"/>
              </a:spcBef>
              <a:buFontTx/>
              <a:buNone/>
            </a:pPr>
            <a:endParaRPr lang="en-GB" altLang="en-US" sz="1000">
              <a:latin typeface="Comic Sans MS" panose="030F0702030302020204" pitchFamily="66" charset="0"/>
            </a:endParaRPr>
          </a:p>
          <a:p>
            <a:pPr eaLnBrk="1" hangingPunct="1">
              <a:spcBef>
                <a:spcPct val="0"/>
              </a:spcBef>
              <a:buFontTx/>
              <a:buNone/>
            </a:pPr>
            <a:r>
              <a:rPr lang="en-GB" altLang="en-US" sz="1000">
                <a:latin typeface="Comic Sans MS" panose="030F0702030302020204" pitchFamily="66" charset="0"/>
              </a:rPr>
              <a:t>2. Once the microorganisms are clumped together they are destroyed by phagocytes in a process called p______________. The phagocyte surrounds, engulfs and breaks down the microorganism.</a:t>
            </a:r>
          </a:p>
        </p:txBody>
      </p:sp>
      <p:sp>
        <p:nvSpPr>
          <p:cNvPr id="2065" name="TextBox 9"/>
          <p:cNvSpPr txBox="1">
            <a:spLocks noChangeArrowheads="1"/>
          </p:cNvSpPr>
          <p:nvPr/>
        </p:nvSpPr>
        <p:spPr bwMode="auto">
          <a:xfrm>
            <a:off x="244436" y="5251165"/>
            <a:ext cx="2763395" cy="33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800" b="1">
                <a:latin typeface="Comic Sans MS" panose="030F0702030302020204" pitchFamily="66" charset="0"/>
              </a:rPr>
              <a:t>Summarise the main differences between active and passive immunity. </a:t>
            </a:r>
          </a:p>
        </p:txBody>
      </p:sp>
      <p:sp>
        <p:nvSpPr>
          <p:cNvPr id="2066" name="TextBox 11"/>
          <p:cNvSpPr txBox="1">
            <a:spLocks noChangeArrowheads="1"/>
          </p:cNvSpPr>
          <p:nvPr/>
        </p:nvSpPr>
        <p:spPr bwMode="auto">
          <a:xfrm>
            <a:off x="6185497" y="562442"/>
            <a:ext cx="3025290" cy="24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b="1">
                <a:latin typeface="Arial" panose="020B0604020202020204" pitchFamily="34" charset="0"/>
              </a:rPr>
              <a:t>Pasteur’s Experiment</a:t>
            </a:r>
          </a:p>
        </p:txBody>
      </p:sp>
      <p:sp>
        <p:nvSpPr>
          <p:cNvPr id="2067" name="TextBox 12"/>
          <p:cNvSpPr txBox="1">
            <a:spLocks noChangeArrowheads="1"/>
          </p:cNvSpPr>
          <p:nvPr/>
        </p:nvSpPr>
        <p:spPr bwMode="auto">
          <a:xfrm>
            <a:off x="5744242" y="1170358"/>
            <a:ext cx="3744312" cy="27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200">
              <a:latin typeface="Arial" panose="020B0604020202020204" pitchFamily="34" charset="0"/>
            </a:endParaRPr>
          </a:p>
        </p:txBody>
      </p:sp>
      <p:pic>
        <p:nvPicPr>
          <p:cNvPr id="20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715" y="932271"/>
            <a:ext cx="3510987" cy="140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AutoShape 34"/>
          <p:cNvSpPr>
            <a:spLocks noChangeArrowheads="1"/>
          </p:cNvSpPr>
          <p:nvPr/>
        </p:nvSpPr>
        <p:spPr bwMode="auto">
          <a:xfrm>
            <a:off x="3317343" y="4559127"/>
            <a:ext cx="2142782" cy="2207859"/>
          </a:xfrm>
          <a:prstGeom prst="roundRect">
            <a:avLst>
              <a:gd name="adj" fmla="val 918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3" name="Rectangle 2"/>
          <p:cNvSpPr/>
          <p:nvPr/>
        </p:nvSpPr>
        <p:spPr>
          <a:xfrm>
            <a:off x="3391944" y="4592459"/>
            <a:ext cx="1923742" cy="2184050"/>
          </a:xfrm>
          <a:prstGeom prst="rect">
            <a:avLst/>
          </a:prstGeom>
        </p:spPr>
        <p:txBody>
          <a:bodyPr>
            <a:spAutoFit/>
          </a:bodyPr>
          <a:lstStyle/>
          <a:p>
            <a:pPr algn="ctr" eaLnBrk="1" hangingPunct="1">
              <a:defRPr/>
            </a:pPr>
            <a:r>
              <a:rPr lang="en-GB" altLang="en-US" sz="800" b="1" dirty="0">
                <a:latin typeface="Comic Sans MS" panose="030F0702030302020204" pitchFamily="66" charset="0"/>
              </a:rPr>
              <a:t>Vaccinations</a:t>
            </a:r>
          </a:p>
          <a:p>
            <a:pPr algn="ctr" eaLnBrk="1" hangingPunct="1">
              <a:defRPr/>
            </a:pPr>
            <a:endParaRPr lang="en-GB" altLang="en-US" sz="800" b="1" dirty="0">
              <a:latin typeface="Comic Sans MS" panose="030F0702030302020204" pitchFamily="66" charset="0"/>
            </a:endParaRPr>
          </a:p>
          <a:p>
            <a:pPr marL="171416" indent="-171416">
              <a:buFont typeface="Arial" panose="020B0604020202020204" pitchFamily="34" charset="0"/>
              <a:buChar char="•"/>
              <a:defRPr/>
            </a:pPr>
            <a:r>
              <a:rPr lang="en-GB" altLang="en-US" sz="800" dirty="0">
                <a:latin typeface="Comic Sans MS" panose="030F0702030302020204" pitchFamily="66" charset="0"/>
              </a:rPr>
              <a:t>Vaccinations contain dead or weakened microorganisms. </a:t>
            </a:r>
          </a:p>
          <a:p>
            <a:pPr marL="171416" indent="-171416">
              <a:buFont typeface="Arial" panose="020B0604020202020204" pitchFamily="34" charset="0"/>
              <a:buChar char="•"/>
              <a:defRPr/>
            </a:pPr>
            <a:r>
              <a:rPr lang="en-GB" altLang="en-US" sz="800" dirty="0">
                <a:latin typeface="Comic Sans MS" panose="030F0702030302020204" pitchFamily="66" charset="0"/>
              </a:rPr>
              <a:t>The a__________ on these cause lymphocytes to produce a____________. </a:t>
            </a:r>
          </a:p>
          <a:p>
            <a:pPr marL="171416" indent="-171416">
              <a:buFont typeface="Arial" panose="020B0604020202020204" pitchFamily="34" charset="0"/>
              <a:buChar char="•"/>
              <a:defRPr/>
            </a:pPr>
            <a:r>
              <a:rPr lang="en-GB" altLang="en-US" sz="800" dirty="0">
                <a:latin typeface="Comic Sans MS" panose="030F0702030302020204" pitchFamily="66" charset="0"/>
              </a:rPr>
              <a:t>The antibodies latch on to the antigens due to the c________ shape causing c_______ which immobilises the microorganisms. </a:t>
            </a:r>
          </a:p>
          <a:p>
            <a:pPr marL="171416" indent="-171416">
              <a:buFont typeface="Arial" panose="020B0604020202020204" pitchFamily="34" charset="0"/>
              <a:buChar char="•"/>
              <a:defRPr/>
            </a:pPr>
            <a:r>
              <a:rPr lang="en-GB" altLang="en-US" sz="800" dirty="0">
                <a:latin typeface="Comic Sans MS" panose="030F0702030302020204" pitchFamily="66" charset="0"/>
              </a:rPr>
              <a:t>They are then destroyed by phagocytosis.</a:t>
            </a:r>
          </a:p>
          <a:p>
            <a:pPr marL="171416" indent="-171416">
              <a:buFont typeface="Arial" panose="020B0604020202020204" pitchFamily="34" charset="0"/>
              <a:buChar char="•"/>
              <a:defRPr/>
            </a:pPr>
            <a:r>
              <a:rPr lang="en-GB" altLang="en-US" sz="800" dirty="0">
                <a:latin typeface="Comic Sans MS" panose="030F0702030302020204" pitchFamily="66" charset="0"/>
              </a:rPr>
              <a:t>Long term immunity is achieved because antibodies are produced by the body so it is a__________ immunity.</a:t>
            </a:r>
          </a:p>
        </p:txBody>
      </p:sp>
      <p:sp>
        <p:nvSpPr>
          <p:cNvPr id="5" name="Rounded Rectangle 4"/>
          <p:cNvSpPr/>
          <p:nvPr/>
        </p:nvSpPr>
        <p:spPr>
          <a:xfrm>
            <a:off x="5601391" y="4568650"/>
            <a:ext cx="4103029" cy="22316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72" name="TextBox 5"/>
          <p:cNvSpPr txBox="1">
            <a:spLocks noChangeArrowheads="1"/>
          </p:cNvSpPr>
          <p:nvPr/>
        </p:nvSpPr>
        <p:spPr bwMode="auto">
          <a:xfrm>
            <a:off x="5744242" y="4698804"/>
            <a:ext cx="3815738" cy="27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a:t>Describe the work of Edward Jenner</a:t>
            </a:r>
          </a:p>
        </p:txBody>
      </p:sp>
    </p:spTree>
    <p:extLst>
      <p:ext uri="{BB962C8B-B14F-4D97-AF65-F5344CB8AC3E}">
        <p14:creationId xmlns:p14="http://schemas.microsoft.com/office/powerpoint/2010/main" val="2283305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1212</Words>
  <Application>Microsoft Office PowerPoint</Application>
  <PresentationFormat>Custom</PresentationFormat>
  <Paragraphs>394</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 Madejski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Porter</dc:creator>
  <cp:lastModifiedBy>L Monroe</cp:lastModifiedBy>
  <cp:revision>36</cp:revision>
  <dcterms:created xsi:type="dcterms:W3CDTF">2013-02-22T13:32:47Z</dcterms:created>
  <dcterms:modified xsi:type="dcterms:W3CDTF">2018-04-19T14:26:37Z</dcterms:modified>
</cp:coreProperties>
</file>