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4" r:id="rId4"/>
    <p:sldId id="258" r:id="rId5"/>
    <p:sldId id="259" r:id="rId6"/>
    <p:sldId id="260" r:id="rId7"/>
    <p:sldId id="261" r:id="rId8"/>
    <p:sldId id="267" r:id="rId9"/>
    <p:sldId id="262" r:id="rId10"/>
    <p:sldId id="263"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GB"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GB"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GB"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3/3/2017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3/3/2017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3/3/2017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GB"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GB"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GB"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3/3/2017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file://localhost/http://www.school-clipart.com/_small/0511-0709-2015-0801.jpg" TargetMode="External"/><Relationship Id="rId7" Type="http://schemas.openxmlformats.org/officeDocument/2006/relationships/image" Target="file://localhost/http://images.clipartof.com/small270/4269-Artist-Drawing-Caricature-On-Posterboard-Clipart.jpg"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file://localhost/http://www.public-domain-photos.com/free-cliparts-4/science/astronomy/the_moon_dan_gerhards_01.png" TargetMode="External"/><Relationship Id="rId4" Type="http://schemas.openxmlformats.org/officeDocument/2006/relationships/image" Target="../media/image3.png"/><Relationship Id="rId9" Type="http://schemas.openxmlformats.org/officeDocument/2006/relationships/image" Target="file://localhost/http://upload.wikimedia.org/wikipedia/commons/thumb/3/30/OCR-A_char_Plus_Sign.svg/424px-OCR-A_char_Plus_Sign.svg.pn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Ultimate Guide to Astronomy Controlled Assessment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34090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When I did controlled assessment we observed constellations</a:t>
            </a:r>
          </a:p>
          <a:p>
            <a:r>
              <a:rPr lang="en-US" dirty="0" smtClean="0"/>
              <a:t>I decided that I wanted to do observations of the constellations in light polluted conditions and also in dark conditions so that when I rated the magnitudes of the stars, I could explain that the light pollution would have affected my </a:t>
            </a:r>
            <a:r>
              <a:rPr lang="en-US" dirty="0" err="1" smtClean="0"/>
              <a:t>judgement</a:t>
            </a:r>
            <a:r>
              <a:rPr lang="en-US" dirty="0" smtClean="0"/>
              <a:t> of how bright the stars were.</a:t>
            </a:r>
          </a:p>
        </p:txBody>
      </p:sp>
      <p:sp>
        <p:nvSpPr>
          <p:cNvPr id="3" name="Title 2"/>
          <p:cNvSpPr>
            <a:spLocks noGrp="1"/>
          </p:cNvSpPr>
          <p:nvPr>
            <p:ph type="title"/>
          </p:nvPr>
        </p:nvSpPr>
        <p:spPr/>
        <p:txBody>
          <a:bodyPr>
            <a:normAutofit fontScale="90000"/>
          </a:bodyPr>
          <a:lstStyle/>
          <a:p>
            <a:r>
              <a:rPr lang="en-US" dirty="0" smtClean="0"/>
              <a:t>For example……In your Evaluation…</a:t>
            </a:r>
            <a:endParaRPr lang="en-US" dirty="0"/>
          </a:p>
        </p:txBody>
      </p:sp>
    </p:spTree>
    <p:extLst>
      <p:ext uri="{BB962C8B-B14F-4D97-AF65-F5344CB8AC3E}">
        <p14:creationId xmlns:p14="http://schemas.microsoft.com/office/powerpoint/2010/main" val="4113423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8" y="1591056"/>
            <a:ext cx="5474303" cy="4535108"/>
          </a:xfrm>
        </p:spPr>
        <p:txBody>
          <a:bodyPr/>
          <a:lstStyle/>
          <a:p>
            <a:r>
              <a:rPr lang="en-US" dirty="0" smtClean="0"/>
              <a:t>You must choose objects that are going to be in the Northern Hemisphere an also going to be above the horizon on the dates that you are planning to observe it….</a:t>
            </a:r>
          </a:p>
          <a:p>
            <a:r>
              <a:rPr lang="en-US" dirty="0" err="1" smtClean="0"/>
              <a:t>E.g</a:t>
            </a:r>
            <a:r>
              <a:rPr lang="en-US" dirty="0" smtClean="0"/>
              <a:t> Orion is only able to be observed in the winter</a:t>
            </a:r>
            <a:r>
              <a:rPr lang="en-US" dirty="0" smtClean="0"/>
              <a:t>!!</a:t>
            </a:r>
          </a:p>
          <a:p>
            <a:r>
              <a:rPr lang="en-US" dirty="0" smtClean="0"/>
              <a:t>You can use a </a:t>
            </a:r>
            <a:r>
              <a:rPr lang="en-US" dirty="0" err="1"/>
              <a:t>P</a:t>
            </a:r>
            <a:r>
              <a:rPr lang="en-US" dirty="0" err="1" smtClean="0"/>
              <a:t>lanisphere</a:t>
            </a:r>
            <a:r>
              <a:rPr lang="en-US" dirty="0" smtClean="0"/>
              <a:t> and </a:t>
            </a:r>
            <a:r>
              <a:rPr lang="en-US" dirty="0" err="1"/>
              <a:t>S</a:t>
            </a:r>
            <a:r>
              <a:rPr lang="en-US" dirty="0" err="1" smtClean="0"/>
              <a:t>tellarium</a:t>
            </a:r>
            <a:r>
              <a:rPr lang="en-US" dirty="0" smtClean="0"/>
              <a:t> to check if the objects you require are going to be in the sky at that particular time.</a:t>
            </a:r>
            <a:endParaRPr lang="en-US" dirty="0"/>
          </a:p>
        </p:txBody>
      </p:sp>
      <p:sp>
        <p:nvSpPr>
          <p:cNvPr id="3" name="Title 2"/>
          <p:cNvSpPr>
            <a:spLocks noGrp="1"/>
          </p:cNvSpPr>
          <p:nvPr>
            <p:ph type="title"/>
          </p:nvPr>
        </p:nvSpPr>
        <p:spPr/>
        <p:txBody>
          <a:bodyPr>
            <a:normAutofit fontScale="90000"/>
          </a:bodyPr>
          <a:lstStyle/>
          <a:p>
            <a:r>
              <a:rPr lang="en-US" dirty="0" smtClean="0"/>
              <a:t>When choosing objects you want to observe….</a:t>
            </a:r>
            <a:endParaRPr lang="en-US" dirty="0"/>
          </a:p>
        </p:txBody>
      </p:sp>
      <p:pic>
        <p:nvPicPr>
          <p:cNvPr id="5122"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250821" y="3800477"/>
            <a:ext cx="2787574" cy="2809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2700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ssolv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75467"/>
            <a:ext cx="6551989" cy="3450696"/>
          </a:xfrm>
        </p:spPr>
        <p:txBody>
          <a:bodyPr/>
          <a:lstStyle/>
          <a:p>
            <a:r>
              <a:rPr lang="en-US" dirty="0" smtClean="0"/>
              <a:t>Don</a:t>
            </a:r>
            <a:r>
              <a:rPr lang="fr-FR" dirty="0" smtClean="0"/>
              <a:t>’</a:t>
            </a:r>
            <a:r>
              <a:rPr lang="en-US" dirty="0" smtClean="0"/>
              <a:t>t panic</a:t>
            </a:r>
          </a:p>
          <a:p>
            <a:r>
              <a:rPr lang="en-US" dirty="0" smtClean="0"/>
              <a:t>Be detailed- you will be thankful when it comes to your analysis ( as if you are detailed enough when you are actually doing the observing, the analysis will already be nearly finished!!)</a:t>
            </a:r>
          </a:p>
          <a:p>
            <a:r>
              <a:rPr lang="en-US" dirty="0" smtClean="0"/>
              <a:t>Enjoy it – its not every day your work is looking at pretty things in the sky</a:t>
            </a:r>
          </a:p>
          <a:p>
            <a:endParaRPr lang="en-US" dirty="0"/>
          </a:p>
        </p:txBody>
      </p:sp>
      <p:sp>
        <p:nvSpPr>
          <p:cNvPr id="3" name="Title 2"/>
          <p:cNvSpPr>
            <a:spLocks noGrp="1"/>
          </p:cNvSpPr>
          <p:nvPr>
            <p:ph type="title"/>
          </p:nvPr>
        </p:nvSpPr>
        <p:spPr/>
        <p:txBody>
          <a:bodyPr/>
          <a:lstStyle/>
          <a:p>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1300" y="-18179"/>
            <a:ext cx="2552700" cy="179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4" descr="Image result for dont panic"/>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7937"/>
            <a:ext cx="2667001" cy="2115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09189" y="3182711"/>
            <a:ext cx="1981200" cy="231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5958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edge">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edge">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9609" y="1809016"/>
            <a:ext cx="7408333" cy="3450696"/>
          </a:xfrm>
        </p:spPr>
        <p:txBody>
          <a:bodyPr/>
          <a:lstStyle/>
          <a:p>
            <a:r>
              <a:rPr lang="en-GB" dirty="0"/>
              <a:t>Unit 2 of GCSE Astronomy is a teacher-marked assessment of two observational projects, one of which, must be carried out without optical aids and one of which must involve the use of binoculars, camera, telescope, sundial or some other suitable equipment.</a:t>
            </a:r>
          </a:p>
          <a:p>
            <a:r>
              <a:rPr lang="en-GB" dirty="0"/>
              <a:t> </a:t>
            </a:r>
          </a:p>
          <a:p>
            <a:endParaRPr lang="en-US" dirty="0"/>
          </a:p>
        </p:txBody>
      </p:sp>
      <p:sp>
        <p:nvSpPr>
          <p:cNvPr id="3" name="Title 2"/>
          <p:cNvSpPr>
            <a:spLocks noGrp="1"/>
          </p:cNvSpPr>
          <p:nvPr>
            <p:ph type="title"/>
          </p:nvPr>
        </p:nvSpPr>
        <p:spPr/>
        <p:txBody>
          <a:bodyPr>
            <a:normAutofit fontScale="90000"/>
          </a:bodyPr>
          <a:lstStyle/>
          <a:p>
            <a:r>
              <a:rPr lang="en-US" dirty="0" smtClean="0"/>
              <a:t>What is Astronomy Controlled Assessment?</a:t>
            </a:r>
            <a:endParaRPr lang="en-US" dirty="0"/>
          </a:p>
        </p:txBody>
      </p:sp>
      <p:grpSp>
        <p:nvGrpSpPr>
          <p:cNvPr id="4" name="Group 1"/>
          <p:cNvGrpSpPr>
            <a:grpSpLocks/>
          </p:cNvGrpSpPr>
          <p:nvPr/>
        </p:nvGrpSpPr>
        <p:grpSpPr bwMode="auto">
          <a:xfrm>
            <a:off x="3218140" y="4013735"/>
            <a:ext cx="5076825" cy="2268538"/>
            <a:chOff x="1931" y="4189"/>
            <a:chExt cx="7766" cy="3960"/>
          </a:xfrm>
        </p:grpSpPr>
        <p:grpSp>
          <p:nvGrpSpPr>
            <p:cNvPr id="5" name="Group 2"/>
            <p:cNvGrpSpPr>
              <a:grpSpLocks/>
            </p:cNvGrpSpPr>
            <p:nvPr/>
          </p:nvGrpSpPr>
          <p:grpSpPr bwMode="auto">
            <a:xfrm>
              <a:off x="1931" y="4189"/>
              <a:ext cx="7766" cy="3960"/>
              <a:chOff x="1931" y="3911"/>
              <a:chExt cx="7766" cy="3960"/>
            </a:xfrm>
          </p:grpSpPr>
          <p:grpSp>
            <p:nvGrpSpPr>
              <p:cNvPr id="9" name="Group 3"/>
              <p:cNvGrpSpPr>
                <a:grpSpLocks/>
              </p:cNvGrpSpPr>
              <p:nvPr/>
            </p:nvGrpSpPr>
            <p:grpSpPr bwMode="auto">
              <a:xfrm>
                <a:off x="1931" y="3911"/>
                <a:ext cx="7766" cy="3960"/>
                <a:chOff x="1931" y="3911"/>
                <a:chExt cx="7766" cy="3960"/>
              </a:xfrm>
            </p:grpSpPr>
            <p:pic>
              <p:nvPicPr>
                <p:cNvPr id="1028" name="Picture 4" descr="Clip Art: Astronomy Teacher"/>
                <p:cNvPicPr>
                  <a:picLocks noChangeAspect="1" noChangeArrowheads="1"/>
                </p:cNvPicPr>
                <p:nvPr/>
              </p:nvPicPr>
              <p:blipFill>
                <a:blip r:embed="rId2" r:link="rId3" cstate="email">
                  <a:extLst>
                    <a:ext uri="{28A0092B-C50C-407E-A947-70E740481C1C}">
                      <a14:useLocalDpi xmlns:a14="http://schemas.microsoft.com/office/drawing/2010/main" val="0"/>
                    </a:ext>
                  </a:extLst>
                </a:blip>
                <a:srcRect/>
                <a:stretch>
                  <a:fillRect/>
                </a:stretch>
              </p:blipFill>
              <p:spPr bwMode="auto">
                <a:xfrm>
                  <a:off x="7151" y="3911"/>
                  <a:ext cx="2546" cy="2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5"/>
                <p:cNvSpPr txBox="1">
                  <a:spLocks noChangeArrowheads="1"/>
                </p:cNvSpPr>
                <p:nvPr/>
              </p:nvSpPr>
              <p:spPr bwMode="auto">
                <a:xfrm>
                  <a:off x="6971" y="7151"/>
                  <a:ext cx="2520" cy="720"/>
                </a:xfrm>
                <a:prstGeom prst="rect">
                  <a:avLst/>
                </a:prstGeom>
                <a:solidFill>
                  <a:srgbClr val="DDDDDD"/>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chemeClr val="tx1"/>
                      </a:solidFill>
                      <a:effectLst/>
                      <a:latin typeface="Trebuchet MS" charset="0"/>
                      <a:ea typeface="ÇlÇr ñæí©" charset="0"/>
                    </a:rPr>
                    <a:t>The other project should be AIDED</a:t>
                  </a:r>
                  <a:endParaRPr kumimoji="0" lang="en-US" sz="2400" b="0" i="0" u="none" strike="noStrike" cap="none" normalizeH="0" baseline="0">
                    <a:ln>
                      <a:noFill/>
                    </a:ln>
                    <a:solidFill>
                      <a:schemeClr val="tx1"/>
                    </a:solidFill>
                    <a:effectLst/>
                    <a:latin typeface="Arial" charset="0"/>
                    <a:ea typeface="ＭＳ Ｐゴシック" charset="0"/>
                  </a:endParaRPr>
                </a:p>
              </p:txBody>
            </p:sp>
            <p:sp>
              <p:nvSpPr>
                <p:cNvPr id="11" name="Text Box 6"/>
                <p:cNvSpPr txBox="1">
                  <a:spLocks noChangeArrowheads="1"/>
                </p:cNvSpPr>
                <p:nvPr/>
              </p:nvSpPr>
              <p:spPr bwMode="auto">
                <a:xfrm>
                  <a:off x="1931" y="7151"/>
                  <a:ext cx="2520" cy="720"/>
                </a:xfrm>
                <a:prstGeom prst="rect">
                  <a:avLst/>
                </a:prstGeom>
                <a:solidFill>
                  <a:srgbClr val="DDDDDD"/>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chemeClr val="tx1"/>
                      </a:solidFill>
                      <a:effectLst/>
                      <a:latin typeface="Trebuchet MS" charset="0"/>
                      <a:ea typeface="ÇlÇr ñæí©" charset="0"/>
                    </a:rPr>
                    <a:t>One project should be UNAIDED</a:t>
                  </a:r>
                  <a:endParaRPr kumimoji="0" lang="en-US" sz="2400" b="0" i="0" u="none" strike="noStrike" cap="none" normalizeH="0" baseline="0">
                    <a:ln>
                      <a:noFill/>
                    </a:ln>
                    <a:solidFill>
                      <a:schemeClr val="tx1"/>
                    </a:solidFill>
                    <a:effectLst/>
                    <a:latin typeface="Arial" charset="0"/>
                    <a:ea typeface="ＭＳ Ｐゴシック" charset="0"/>
                  </a:endParaRPr>
                </a:p>
              </p:txBody>
            </p:sp>
            <p:pic>
              <p:nvPicPr>
                <p:cNvPr id="1031" name="Picture 7" descr="http://www.public-domain-photos.com/free-cliparts-4/science/astronomy/the_moon_dan_gerhards_01.png"/>
                <p:cNvPicPr>
                  <a:picLocks noChangeAspect="1" noChangeArrowheads="1"/>
                </p:cNvPicPr>
                <p:nvPr/>
              </p:nvPicPr>
              <p:blipFill>
                <a:blip r:embed="rId4" r:link="rId5" cstate="email">
                  <a:extLst>
                    <a:ext uri="{28A0092B-C50C-407E-A947-70E740481C1C}">
                      <a14:useLocalDpi xmlns:a14="http://schemas.microsoft.com/office/drawing/2010/main" val="0"/>
                    </a:ext>
                  </a:extLst>
                </a:blip>
                <a:srcRect/>
                <a:stretch>
                  <a:fillRect/>
                </a:stretch>
              </p:blipFill>
              <p:spPr bwMode="auto">
                <a:xfrm>
                  <a:off x="4451" y="3911"/>
                  <a:ext cx="566" cy="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Artist Drawing Caricature On Posterboard Clipart"/>
                <p:cNvPicPr>
                  <a:picLocks noChangeAspect="1" noChangeArrowheads="1"/>
                </p:cNvPicPr>
                <p:nvPr/>
              </p:nvPicPr>
              <p:blipFill>
                <a:blip r:embed="rId6" r:link="rId7" cstate="email">
                  <a:extLst>
                    <a:ext uri="{28A0092B-C50C-407E-A947-70E740481C1C}">
                      <a14:useLocalDpi xmlns:a14="http://schemas.microsoft.com/office/drawing/2010/main" val="0"/>
                    </a:ext>
                  </a:extLst>
                </a:blip>
                <a:srcRect/>
                <a:stretch>
                  <a:fillRect/>
                </a:stretch>
              </p:blipFill>
              <p:spPr bwMode="auto">
                <a:xfrm>
                  <a:off x="2291" y="4271"/>
                  <a:ext cx="1697" cy="2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33" name="Picture 9" descr="http://upload.wikimedia.org/wikipedia/commons/thumb/3/30/OCR-A_char_Plus_Sign.svg/424px-OCR-A_char_Plus_Sign.svg.png"/>
              <p:cNvPicPr>
                <a:picLocks noChangeAspect="1" noChangeArrowheads="1"/>
              </p:cNvPicPr>
              <p:nvPr/>
            </p:nvPicPr>
            <p:blipFill>
              <a:blip r:embed="rId8" r:link="rId9" cstate="email">
                <a:extLst>
                  <a:ext uri="{28A0092B-C50C-407E-A947-70E740481C1C}">
                    <a14:useLocalDpi xmlns:a14="http://schemas.microsoft.com/office/drawing/2010/main" val="0"/>
                  </a:ext>
                </a:extLst>
              </a:blip>
              <a:srcRect/>
              <a:stretch>
                <a:fillRect/>
              </a:stretch>
            </p:blipFill>
            <p:spPr bwMode="auto">
              <a:xfrm>
                <a:off x="5351" y="4811"/>
                <a:ext cx="849" cy="1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 name="Rectangle 10"/>
            <p:cNvSpPr>
              <a:spLocks noChangeArrowheads="1"/>
            </p:cNvSpPr>
            <p:nvPr/>
          </p:nvSpPr>
          <p:spPr bwMode="auto">
            <a:xfrm>
              <a:off x="7843" y="5520"/>
              <a:ext cx="322"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Rectangle 11"/>
            <p:cNvSpPr>
              <a:spLocks noChangeArrowheads="1"/>
            </p:cNvSpPr>
            <p:nvPr/>
          </p:nvSpPr>
          <p:spPr bwMode="auto">
            <a:xfrm>
              <a:off x="8602" y="5359"/>
              <a:ext cx="161" cy="36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Rectangle 12"/>
            <p:cNvSpPr>
              <a:spLocks noChangeArrowheads="1"/>
            </p:cNvSpPr>
            <p:nvPr/>
          </p:nvSpPr>
          <p:spPr bwMode="auto">
            <a:xfrm>
              <a:off x="7912" y="5658"/>
              <a:ext cx="414" cy="19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19594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2478616"/>
          </a:xfrm>
        </p:spPr>
        <p:txBody>
          <a:bodyPr/>
          <a:lstStyle/>
          <a:p>
            <a:r>
              <a:rPr lang="en-US" dirty="0" smtClean="0"/>
              <a:t>Unaided coursework was viewing constellations in the night sky.</a:t>
            </a:r>
          </a:p>
          <a:p>
            <a:r>
              <a:rPr lang="en-US" dirty="0" smtClean="0"/>
              <a:t>The aided coursework was viewing Messier Objects using the </a:t>
            </a:r>
            <a:r>
              <a:rPr lang="en-US" dirty="0" err="1" smtClean="0"/>
              <a:t>Faulkes</a:t>
            </a:r>
            <a:r>
              <a:rPr lang="en-US" dirty="0" smtClean="0"/>
              <a:t> telescopes in Hawaii.</a:t>
            </a:r>
          </a:p>
          <a:p>
            <a:endParaRPr lang="en-US" dirty="0"/>
          </a:p>
          <a:p>
            <a:endParaRPr lang="en-US" dirty="0"/>
          </a:p>
        </p:txBody>
      </p:sp>
      <p:sp>
        <p:nvSpPr>
          <p:cNvPr id="3" name="Title 2"/>
          <p:cNvSpPr>
            <a:spLocks noGrp="1"/>
          </p:cNvSpPr>
          <p:nvPr>
            <p:ph type="title"/>
          </p:nvPr>
        </p:nvSpPr>
        <p:spPr/>
        <p:txBody>
          <a:bodyPr/>
          <a:lstStyle/>
          <a:p>
            <a:r>
              <a:rPr lang="en-US" dirty="0" smtClean="0"/>
              <a:t>In my controlled assessment</a:t>
            </a:r>
            <a:endParaRPr lang="en-US" dirty="0"/>
          </a:p>
        </p:txBody>
      </p:sp>
    </p:spTree>
    <p:extLst>
      <p:ext uri="{BB962C8B-B14F-4D97-AF65-F5344CB8AC3E}">
        <p14:creationId xmlns:p14="http://schemas.microsoft.com/office/powerpoint/2010/main" val="5019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dissolv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7"/>
            <a:ext cx="7408333" cy="2636762"/>
          </a:xfrm>
        </p:spPr>
        <p:txBody>
          <a:bodyPr/>
          <a:lstStyle/>
          <a:p>
            <a:r>
              <a:rPr lang="en-US" dirty="0" smtClean="0"/>
              <a:t>I think a new folder is essential- this ensures all your notes will be in the one place and no stray sheets will be getting lost</a:t>
            </a:r>
          </a:p>
          <a:p>
            <a:r>
              <a:rPr lang="en-US" dirty="0" smtClean="0"/>
              <a:t>Date all your work</a:t>
            </a:r>
            <a:endParaRPr lang="en-US" dirty="0"/>
          </a:p>
          <a:p>
            <a:r>
              <a:rPr lang="en-US" dirty="0" smtClean="0"/>
              <a:t>Write where you did each observation ( this is important later ) </a:t>
            </a:r>
          </a:p>
          <a:p>
            <a:endParaRPr lang="en-US" dirty="0" smtClean="0"/>
          </a:p>
        </p:txBody>
      </p:sp>
      <p:sp>
        <p:nvSpPr>
          <p:cNvPr id="3" name="Title 2"/>
          <p:cNvSpPr>
            <a:spLocks noGrp="1"/>
          </p:cNvSpPr>
          <p:nvPr>
            <p:ph type="title"/>
          </p:nvPr>
        </p:nvSpPr>
        <p:spPr/>
        <p:txBody>
          <a:bodyPr/>
          <a:lstStyle/>
          <a:p>
            <a:r>
              <a:rPr lang="en-US" dirty="0" smtClean="0"/>
              <a:t>Tips before you start…….</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43674" y="4714875"/>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8146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p:tgtEl>
                                          <p:spTgt spid="2">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2">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2">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p:tgtEl>
                                          <p:spTgt spid="2">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a:t>The quality of each project will be assessed in four key skill areas:  </a:t>
            </a:r>
          </a:p>
          <a:p>
            <a:r>
              <a:rPr lang="en-GB" dirty="0"/>
              <a:t> </a:t>
            </a:r>
          </a:p>
          <a:p>
            <a:pPr lvl="0"/>
            <a:r>
              <a:rPr lang="en-GB" dirty="0"/>
              <a:t>Design; </a:t>
            </a:r>
          </a:p>
          <a:p>
            <a:r>
              <a:rPr lang="en-GB" dirty="0"/>
              <a:t> </a:t>
            </a:r>
          </a:p>
          <a:p>
            <a:pPr lvl="0"/>
            <a:r>
              <a:rPr lang="en-GB" dirty="0"/>
              <a:t>Observing; </a:t>
            </a:r>
          </a:p>
          <a:p>
            <a:r>
              <a:rPr lang="en-GB" dirty="0"/>
              <a:t> </a:t>
            </a:r>
          </a:p>
          <a:p>
            <a:pPr lvl="0"/>
            <a:r>
              <a:rPr lang="en-GB" dirty="0"/>
              <a:t>Analysis;</a:t>
            </a:r>
          </a:p>
          <a:p>
            <a:r>
              <a:rPr lang="en-GB" dirty="0"/>
              <a:t> </a:t>
            </a:r>
          </a:p>
          <a:p>
            <a:pPr lvl="0"/>
            <a:r>
              <a:rPr lang="en-GB" dirty="0"/>
              <a:t>Evaluation.  </a:t>
            </a:r>
          </a:p>
          <a:p>
            <a:endParaRPr lang="en-US" dirty="0"/>
          </a:p>
        </p:txBody>
      </p:sp>
      <p:sp>
        <p:nvSpPr>
          <p:cNvPr id="3" name="Title 2"/>
          <p:cNvSpPr>
            <a:spLocks noGrp="1"/>
          </p:cNvSpPr>
          <p:nvPr>
            <p:ph type="title"/>
          </p:nvPr>
        </p:nvSpPr>
        <p:spPr/>
        <p:txBody>
          <a:bodyPr/>
          <a:lstStyle/>
          <a:p>
            <a:r>
              <a:rPr lang="en-US" dirty="0" smtClean="0"/>
              <a:t>What will you be assessed on?</a:t>
            </a:r>
            <a:endParaRPr lang="en-US" dirty="0"/>
          </a:p>
        </p:txBody>
      </p:sp>
      <p:pic>
        <p:nvPicPr>
          <p:cNvPr id="2051" name="Picture 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907862" y="3428020"/>
            <a:ext cx="3054108" cy="19088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952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a:t>You will need to consider:</a:t>
            </a:r>
          </a:p>
          <a:p>
            <a:r>
              <a:rPr lang="en-GB" dirty="0"/>
              <a:t> </a:t>
            </a:r>
          </a:p>
          <a:p>
            <a:pPr lvl="0"/>
            <a:r>
              <a:rPr lang="en-GB" dirty="0"/>
              <a:t>the astronomical object(s) that you want to observe;</a:t>
            </a:r>
          </a:p>
          <a:p>
            <a:r>
              <a:rPr lang="en-GB" dirty="0"/>
              <a:t> </a:t>
            </a:r>
          </a:p>
          <a:p>
            <a:pPr lvl="0"/>
            <a:r>
              <a:rPr lang="en-GB" dirty="0"/>
              <a:t>where you are going to carry out your observations;</a:t>
            </a:r>
          </a:p>
          <a:p>
            <a:r>
              <a:rPr lang="en-GB" dirty="0"/>
              <a:t> </a:t>
            </a:r>
          </a:p>
          <a:p>
            <a:pPr lvl="0"/>
            <a:r>
              <a:rPr lang="en-GB" dirty="0"/>
              <a:t>what equipment you will need;</a:t>
            </a:r>
          </a:p>
          <a:p>
            <a:r>
              <a:rPr lang="en-GB" dirty="0"/>
              <a:t> </a:t>
            </a:r>
          </a:p>
          <a:p>
            <a:pPr lvl="0"/>
            <a:r>
              <a:rPr lang="en-GB" dirty="0"/>
              <a:t>the date(s) and time(s) when you plan to observe;</a:t>
            </a:r>
          </a:p>
          <a:p>
            <a:r>
              <a:rPr lang="en-GB" dirty="0"/>
              <a:t> </a:t>
            </a:r>
          </a:p>
          <a:p>
            <a:endParaRPr lang="en-US" dirty="0"/>
          </a:p>
        </p:txBody>
      </p:sp>
      <p:sp>
        <p:nvSpPr>
          <p:cNvPr id="3" name="Title 2"/>
          <p:cNvSpPr>
            <a:spLocks noGrp="1"/>
          </p:cNvSpPr>
          <p:nvPr>
            <p:ph type="title"/>
          </p:nvPr>
        </p:nvSpPr>
        <p:spPr>
          <a:xfrm>
            <a:off x="457200" y="338328"/>
            <a:ext cx="8229600" cy="2240306"/>
          </a:xfrm>
        </p:spPr>
        <p:txBody>
          <a:bodyPr/>
          <a:lstStyle/>
          <a:p>
            <a:r>
              <a:rPr lang="en-US" dirty="0" smtClean="0"/>
              <a:t>Design your observation…</a:t>
            </a:r>
            <a:br>
              <a:rPr lang="en-US" dirty="0" smtClean="0"/>
            </a:br>
            <a:r>
              <a:rPr lang="en-US" dirty="0" smtClean="0">
                <a:solidFill>
                  <a:srgbClr val="FF0000"/>
                </a:solidFill>
              </a:rPr>
              <a:t>You can maybe use this as an introduction…</a:t>
            </a:r>
            <a:endParaRPr lang="en-US" dirty="0">
              <a:solidFill>
                <a:srgbClr val="FF0000"/>
              </a:solidFill>
            </a:endParaRPr>
          </a:p>
        </p:txBody>
      </p:sp>
    </p:spTree>
    <p:extLst>
      <p:ext uri="{BB962C8B-B14F-4D97-AF65-F5344CB8AC3E}">
        <p14:creationId xmlns:p14="http://schemas.microsoft.com/office/powerpoint/2010/main" val="964117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grpId="0" nodeType="clickEffect">
                                  <p:stCondLst>
                                    <p:cond delay="0"/>
                                  </p:stCondLst>
                                  <p:childTnLst>
                                    <p:animClr clrSpc="rgb" dir="cw">
                                      <p:cBhvr>
                                        <p:cTn id="6" dur="2000" fill="hold"/>
                                        <p:tgtEl>
                                          <p:spTgt spid="2">
                                            <p:txEl>
                                              <p:pRg st="0" end="0"/>
                                            </p:txEl>
                                          </p:spTgt>
                                        </p:tgtEl>
                                        <p:attrNameLst>
                                          <p:attrName>stroke.color</p:attrName>
                                        </p:attrNameLst>
                                      </p:cBhvr>
                                      <p:to>
                                        <a:schemeClr val="accent2"/>
                                      </p:to>
                                    </p:animClr>
                                    <p:set>
                                      <p:cBhvr>
                                        <p:cTn id="7" dur="2000" fill="hold"/>
                                        <p:tgtEl>
                                          <p:spTgt spid="2">
                                            <p:txEl>
                                              <p:pRg st="0" end="0"/>
                                            </p:txEl>
                                          </p:spTgt>
                                        </p:tgtEl>
                                        <p:attrNameLst>
                                          <p:attrName>stroke.on</p:attrName>
                                        </p:attrNameLst>
                                      </p:cBhvr>
                                      <p:to>
                                        <p:strVal val="true"/>
                                      </p:to>
                                    </p:set>
                                  </p:childTnLst>
                                </p:cTn>
                              </p:par>
                            </p:childTnLst>
                          </p:cTn>
                        </p:par>
                      </p:childTnLst>
                    </p:cTn>
                  </p:par>
                  <p:par>
                    <p:cTn id="8" fill="hold">
                      <p:stCondLst>
                        <p:cond delay="indefinite"/>
                      </p:stCondLst>
                      <p:childTnLst>
                        <p:par>
                          <p:cTn id="9" fill="hold">
                            <p:stCondLst>
                              <p:cond delay="0"/>
                            </p:stCondLst>
                            <p:childTnLst>
                              <p:par>
                                <p:cTn id="10" presetID="7" presetClass="emph" presetSubtype="2" fill="hold" grpId="0" nodeType="clickEffect">
                                  <p:stCondLst>
                                    <p:cond delay="0"/>
                                  </p:stCondLst>
                                  <p:childTnLst>
                                    <p:animClr clrSpc="rgb" dir="cw">
                                      <p:cBhvr>
                                        <p:cTn id="11" dur="2000" fill="hold"/>
                                        <p:tgtEl>
                                          <p:spTgt spid="2">
                                            <p:txEl>
                                              <p:pRg st="1" end="1"/>
                                            </p:txEl>
                                          </p:spTgt>
                                        </p:tgtEl>
                                        <p:attrNameLst>
                                          <p:attrName>stroke.color</p:attrName>
                                        </p:attrNameLst>
                                      </p:cBhvr>
                                      <p:to>
                                        <a:schemeClr val="accent2"/>
                                      </p:to>
                                    </p:animClr>
                                    <p:set>
                                      <p:cBhvr>
                                        <p:cTn id="12" dur="2000" fill="hold"/>
                                        <p:tgtEl>
                                          <p:spTgt spid="2">
                                            <p:txEl>
                                              <p:pRg st="1" end="1"/>
                                            </p:txEl>
                                          </p:spTgt>
                                        </p:tgtEl>
                                        <p:attrNameLst>
                                          <p:attrName>stroke.on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7" presetClass="emph" presetSubtype="2" fill="hold" grpId="0" nodeType="clickEffect">
                                  <p:stCondLst>
                                    <p:cond delay="0"/>
                                  </p:stCondLst>
                                  <p:childTnLst>
                                    <p:animClr clrSpc="rgb" dir="cw">
                                      <p:cBhvr>
                                        <p:cTn id="16" dur="2000" fill="hold"/>
                                        <p:tgtEl>
                                          <p:spTgt spid="2">
                                            <p:txEl>
                                              <p:pRg st="2" end="2"/>
                                            </p:txEl>
                                          </p:spTgt>
                                        </p:tgtEl>
                                        <p:attrNameLst>
                                          <p:attrName>stroke.color</p:attrName>
                                        </p:attrNameLst>
                                      </p:cBhvr>
                                      <p:to>
                                        <a:schemeClr val="accent2"/>
                                      </p:to>
                                    </p:animClr>
                                    <p:set>
                                      <p:cBhvr>
                                        <p:cTn id="17" dur="2000" fill="hold"/>
                                        <p:tgtEl>
                                          <p:spTgt spid="2">
                                            <p:txEl>
                                              <p:pRg st="2" end="2"/>
                                            </p:txEl>
                                          </p:spTgt>
                                        </p:tgtEl>
                                        <p:attrNameLst>
                                          <p:attrName>stroke.on</p:attrName>
                                        </p:attrNameLst>
                                      </p:cBhvr>
                                      <p:to>
                                        <p:strVal val="true"/>
                                      </p:to>
                                    </p:set>
                                  </p:childTnLst>
                                </p:cTn>
                              </p:par>
                            </p:childTnLst>
                          </p:cTn>
                        </p:par>
                      </p:childTnLst>
                    </p:cTn>
                  </p:par>
                  <p:par>
                    <p:cTn id="18" fill="hold">
                      <p:stCondLst>
                        <p:cond delay="indefinite"/>
                      </p:stCondLst>
                      <p:childTnLst>
                        <p:par>
                          <p:cTn id="19" fill="hold">
                            <p:stCondLst>
                              <p:cond delay="0"/>
                            </p:stCondLst>
                            <p:childTnLst>
                              <p:par>
                                <p:cTn id="20" presetID="7" presetClass="emph" presetSubtype="2" fill="hold" grpId="0" nodeType="clickEffect">
                                  <p:stCondLst>
                                    <p:cond delay="0"/>
                                  </p:stCondLst>
                                  <p:childTnLst>
                                    <p:animClr clrSpc="rgb" dir="cw">
                                      <p:cBhvr>
                                        <p:cTn id="21" dur="2000" fill="hold"/>
                                        <p:tgtEl>
                                          <p:spTgt spid="2">
                                            <p:txEl>
                                              <p:pRg st="3" end="3"/>
                                            </p:txEl>
                                          </p:spTgt>
                                        </p:tgtEl>
                                        <p:attrNameLst>
                                          <p:attrName>stroke.color</p:attrName>
                                        </p:attrNameLst>
                                      </p:cBhvr>
                                      <p:to>
                                        <a:schemeClr val="accent2"/>
                                      </p:to>
                                    </p:animClr>
                                    <p:set>
                                      <p:cBhvr>
                                        <p:cTn id="22" dur="2000" fill="hold"/>
                                        <p:tgtEl>
                                          <p:spTgt spid="2">
                                            <p:txEl>
                                              <p:pRg st="3" end="3"/>
                                            </p:txEl>
                                          </p:spTgt>
                                        </p:tgtEl>
                                        <p:attrNameLst>
                                          <p:attrName>stroke.on</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7" presetClass="emph" presetSubtype="2" fill="hold" grpId="0" nodeType="clickEffect">
                                  <p:stCondLst>
                                    <p:cond delay="0"/>
                                  </p:stCondLst>
                                  <p:childTnLst>
                                    <p:animClr clrSpc="rgb" dir="cw">
                                      <p:cBhvr>
                                        <p:cTn id="26" dur="2000" fill="hold"/>
                                        <p:tgtEl>
                                          <p:spTgt spid="2">
                                            <p:txEl>
                                              <p:pRg st="4" end="4"/>
                                            </p:txEl>
                                          </p:spTgt>
                                        </p:tgtEl>
                                        <p:attrNameLst>
                                          <p:attrName>stroke.color</p:attrName>
                                        </p:attrNameLst>
                                      </p:cBhvr>
                                      <p:to>
                                        <a:schemeClr val="accent2"/>
                                      </p:to>
                                    </p:animClr>
                                    <p:set>
                                      <p:cBhvr>
                                        <p:cTn id="27" dur="2000" fill="hold"/>
                                        <p:tgtEl>
                                          <p:spTgt spid="2">
                                            <p:txEl>
                                              <p:pRg st="4" end="4"/>
                                            </p:txEl>
                                          </p:spTgt>
                                        </p:tgtEl>
                                        <p:attrNameLst>
                                          <p:attrName>stroke.on</p:attrName>
                                        </p:attrNameLst>
                                      </p:cBhvr>
                                      <p:to>
                                        <p:strVal val="true"/>
                                      </p:to>
                                    </p:set>
                                  </p:childTnLst>
                                </p:cTn>
                              </p:par>
                            </p:childTnLst>
                          </p:cTn>
                        </p:par>
                      </p:childTnLst>
                    </p:cTn>
                  </p:par>
                  <p:par>
                    <p:cTn id="28" fill="hold">
                      <p:stCondLst>
                        <p:cond delay="indefinite"/>
                      </p:stCondLst>
                      <p:childTnLst>
                        <p:par>
                          <p:cTn id="29" fill="hold">
                            <p:stCondLst>
                              <p:cond delay="0"/>
                            </p:stCondLst>
                            <p:childTnLst>
                              <p:par>
                                <p:cTn id="30" presetID="7" presetClass="emph" presetSubtype="2" fill="hold" grpId="0" nodeType="clickEffect">
                                  <p:stCondLst>
                                    <p:cond delay="0"/>
                                  </p:stCondLst>
                                  <p:childTnLst>
                                    <p:animClr clrSpc="rgb" dir="cw">
                                      <p:cBhvr>
                                        <p:cTn id="31" dur="2000" fill="hold"/>
                                        <p:tgtEl>
                                          <p:spTgt spid="2">
                                            <p:txEl>
                                              <p:pRg st="5" end="5"/>
                                            </p:txEl>
                                          </p:spTgt>
                                        </p:tgtEl>
                                        <p:attrNameLst>
                                          <p:attrName>stroke.color</p:attrName>
                                        </p:attrNameLst>
                                      </p:cBhvr>
                                      <p:to>
                                        <a:schemeClr val="accent2"/>
                                      </p:to>
                                    </p:animClr>
                                    <p:set>
                                      <p:cBhvr>
                                        <p:cTn id="32" dur="2000" fill="hold"/>
                                        <p:tgtEl>
                                          <p:spTgt spid="2">
                                            <p:txEl>
                                              <p:pRg st="5" end="5"/>
                                            </p:txEl>
                                          </p:spTgt>
                                        </p:tgtEl>
                                        <p:attrNameLst>
                                          <p:attrName>stroke.on</p:attrName>
                                        </p:attrNameLst>
                                      </p:cBhvr>
                                      <p:to>
                                        <p:strVal val="true"/>
                                      </p:to>
                                    </p:set>
                                  </p:childTnLst>
                                </p:cTn>
                              </p:par>
                            </p:childTnLst>
                          </p:cTn>
                        </p:par>
                      </p:childTnLst>
                    </p:cTn>
                  </p:par>
                  <p:par>
                    <p:cTn id="33" fill="hold">
                      <p:stCondLst>
                        <p:cond delay="indefinite"/>
                      </p:stCondLst>
                      <p:childTnLst>
                        <p:par>
                          <p:cTn id="34" fill="hold">
                            <p:stCondLst>
                              <p:cond delay="0"/>
                            </p:stCondLst>
                            <p:childTnLst>
                              <p:par>
                                <p:cTn id="35" presetID="7" presetClass="emph" presetSubtype="2" fill="hold" grpId="0" nodeType="clickEffect">
                                  <p:stCondLst>
                                    <p:cond delay="0"/>
                                  </p:stCondLst>
                                  <p:childTnLst>
                                    <p:animClr clrSpc="rgb" dir="cw">
                                      <p:cBhvr>
                                        <p:cTn id="36" dur="2000" fill="hold"/>
                                        <p:tgtEl>
                                          <p:spTgt spid="2">
                                            <p:txEl>
                                              <p:pRg st="6" end="6"/>
                                            </p:txEl>
                                          </p:spTgt>
                                        </p:tgtEl>
                                        <p:attrNameLst>
                                          <p:attrName>stroke.color</p:attrName>
                                        </p:attrNameLst>
                                      </p:cBhvr>
                                      <p:to>
                                        <a:schemeClr val="accent2"/>
                                      </p:to>
                                    </p:animClr>
                                    <p:set>
                                      <p:cBhvr>
                                        <p:cTn id="37" dur="2000" fill="hold"/>
                                        <p:tgtEl>
                                          <p:spTgt spid="2">
                                            <p:txEl>
                                              <p:pRg st="6" end="6"/>
                                            </p:txEl>
                                          </p:spTgt>
                                        </p:tgtEl>
                                        <p:attrNameLst>
                                          <p:attrName>stroke.on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7" presetClass="emph" presetSubtype="2" fill="hold" grpId="0" nodeType="clickEffect">
                                  <p:stCondLst>
                                    <p:cond delay="0"/>
                                  </p:stCondLst>
                                  <p:childTnLst>
                                    <p:animClr clrSpc="rgb" dir="cw">
                                      <p:cBhvr>
                                        <p:cTn id="41" dur="2000" fill="hold"/>
                                        <p:tgtEl>
                                          <p:spTgt spid="2">
                                            <p:txEl>
                                              <p:pRg st="7" end="7"/>
                                            </p:txEl>
                                          </p:spTgt>
                                        </p:tgtEl>
                                        <p:attrNameLst>
                                          <p:attrName>stroke.color</p:attrName>
                                        </p:attrNameLst>
                                      </p:cBhvr>
                                      <p:to>
                                        <a:schemeClr val="accent2"/>
                                      </p:to>
                                    </p:animClr>
                                    <p:set>
                                      <p:cBhvr>
                                        <p:cTn id="42" dur="2000" fill="hold"/>
                                        <p:tgtEl>
                                          <p:spTgt spid="2">
                                            <p:txEl>
                                              <p:pRg st="7" end="7"/>
                                            </p:txEl>
                                          </p:spTgt>
                                        </p:tgtEl>
                                        <p:attrNameLst>
                                          <p:attrName>stroke.on</p:attrName>
                                        </p:attrNameLst>
                                      </p:cBhvr>
                                      <p:to>
                                        <p:strVal val="true"/>
                                      </p:to>
                                    </p:set>
                                  </p:childTnLst>
                                </p:cTn>
                              </p:par>
                            </p:childTnLst>
                          </p:cTn>
                        </p:par>
                      </p:childTnLst>
                    </p:cTn>
                  </p:par>
                  <p:par>
                    <p:cTn id="43" fill="hold">
                      <p:stCondLst>
                        <p:cond delay="indefinite"/>
                      </p:stCondLst>
                      <p:childTnLst>
                        <p:par>
                          <p:cTn id="44" fill="hold">
                            <p:stCondLst>
                              <p:cond delay="0"/>
                            </p:stCondLst>
                            <p:childTnLst>
                              <p:par>
                                <p:cTn id="45" presetID="7" presetClass="emph" presetSubtype="2" fill="hold" grpId="0" nodeType="clickEffect">
                                  <p:stCondLst>
                                    <p:cond delay="0"/>
                                  </p:stCondLst>
                                  <p:childTnLst>
                                    <p:animClr clrSpc="rgb" dir="cw">
                                      <p:cBhvr>
                                        <p:cTn id="46" dur="2000" fill="hold"/>
                                        <p:tgtEl>
                                          <p:spTgt spid="2">
                                            <p:txEl>
                                              <p:pRg st="8" end="8"/>
                                            </p:txEl>
                                          </p:spTgt>
                                        </p:tgtEl>
                                        <p:attrNameLst>
                                          <p:attrName>stroke.color</p:attrName>
                                        </p:attrNameLst>
                                      </p:cBhvr>
                                      <p:to>
                                        <a:schemeClr val="accent2"/>
                                      </p:to>
                                    </p:animClr>
                                    <p:set>
                                      <p:cBhvr>
                                        <p:cTn id="47" dur="2000" fill="hold"/>
                                        <p:tgtEl>
                                          <p:spTgt spid="2">
                                            <p:txEl>
                                              <p:pRg st="8" end="8"/>
                                            </p:txEl>
                                          </p:spTgt>
                                        </p:tgtEl>
                                        <p:attrNameLst>
                                          <p:attrName>stroke.on</p:attrName>
                                        </p:attrNameLst>
                                      </p:cBhvr>
                                      <p:to>
                                        <p:strVal val="true"/>
                                      </p:to>
                                    </p:set>
                                  </p:childTnLst>
                                </p:cTn>
                              </p:par>
                            </p:childTnLst>
                          </p:cTn>
                        </p:par>
                      </p:childTnLst>
                    </p:cTn>
                  </p:par>
                  <p:par>
                    <p:cTn id="48" fill="hold">
                      <p:stCondLst>
                        <p:cond delay="indefinite"/>
                      </p:stCondLst>
                      <p:childTnLst>
                        <p:par>
                          <p:cTn id="49" fill="hold">
                            <p:stCondLst>
                              <p:cond delay="0"/>
                            </p:stCondLst>
                            <p:childTnLst>
                              <p:par>
                                <p:cTn id="50" presetID="7" presetClass="emph" presetSubtype="2" fill="hold" grpId="0" nodeType="clickEffect">
                                  <p:stCondLst>
                                    <p:cond delay="0"/>
                                  </p:stCondLst>
                                  <p:childTnLst>
                                    <p:animClr clrSpc="rgb" dir="cw">
                                      <p:cBhvr>
                                        <p:cTn id="51" dur="2000" fill="hold"/>
                                        <p:tgtEl>
                                          <p:spTgt spid="2">
                                            <p:txEl>
                                              <p:pRg st="9" end="9"/>
                                            </p:txEl>
                                          </p:spTgt>
                                        </p:tgtEl>
                                        <p:attrNameLst>
                                          <p:attrName>stroke.color</p:attrName>
                                        </p:attrNameLst>
                                      </p:cBhvr>
                                      <p:to>
                                        <a:schemeClr val="accent2"/>
                                      </p:to>
                                    </p:animClr>
                                    <p:set>
                                      <p:cBhvr>
                                        <p:cTn id="52" dur="2000" fill="hold"/>
                                        <p:tgtEl>
                                          <p:spTgt spid="2">
                                            <p:txEl>
                                              <p:pRg st="9" end="9"/>
                                            </p:txEl>
                                          </p:spTgt>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So why would you choose to observe on a particular night?</a:t>
            </a:r>
          </a:p>
          <a:p>
            <a:r>
              <a:rPr lang="en-US" dirty="0" smtClean="0"/>
              <a:t>Well personally I would plan to observe on a definitely clear night, I would even take screenshots of the </a:t>
            </a:r>
            <a:r>
              <a:rPr lang="en-US" dirty="0" err="1" smtClean="0"/>
              <a:t>Metoffice</a:t>
            </a:r>
            <a:r>
              <a:rPr lang="en-US" dirty="0" smtClean="0"/>
              <a:t> to show </a:t>
            </a:r>
          </a:p>
          <a:p>
            <a:r>
              <a:rPr lang="en-US" dirty="0" smtClean="0"/>
              <a:t>‘I have planned to go observing on March 3</a:t>
            </a:r>
            <a:r>
              <a:rPr lang="en-US" baseline="30000" dirty="0" smtClean="0"/>
              <a:t>rd</a:t>
            </a:r>
            <a:r>
              <a:rPr lang="en-US" dirty="0" smtClean="0"/>
              <a:t> 2017 at 8pm as the </a:t>
            </a:r>
            <a:r>
              <a:rPr lang="en-US" dirty="0" err="1"/>
              <a:t>M</a:t>
            </a:r>
            <a:r>
              <a:rPr lang="en-US" dirty="0" err="1" smtClean="0"/>
              <a:t>etOffice</a:t>
            </a:r>
            <a:r>
              <a:rPr lang="en-US" dirty="0" smtClean="0"/>
              <a:t> and other reliable weather sources suggest it is going to be a clear night!</a:t>
            </a:r>
            <a:endParaRPr lang="en-US" dirty="0"/>
          </a:p>
        </p:txBody>
      </p:sp>
      <p:sp>
        <p:nvSpPr>
          <p:cNvPr id="3" name="Title 2"/>
          <p:cNvSpPr>
            <a:spLocks noGrp="1"/>
          </p:cNvSpPr>
          <p:nvPr>
            <p:ph type="title"/>
          </p:nvPr>
        </p:nvSpPr>
        <p:spPr/>
        <p:txBody>
          <a:bodyPr/>
          <a:lstStyle/>
          <a:p>
            <a:r>
              <a:rPr lang="en-US" dirty="0" smtClean="0"/>
              <a:t>Always Explain WHYYY</a:t>
            </a:r>
            <a:endParaRPr lang="en-US" dirty="0"/>
          </a:p>
        </p:txBody>
      </p:sp>
    </p:spTree>
    <p:extLst>
      <p:ext uri="{BB962C8B-B14F-4D97-AF65-F5344CB8AC3E}">
        <p14:creationId xmlns:p14="http://schemas.microsoft.com/office/powerpoint/2010/main" val="270502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endParaRPr lang="en-GB" dirty="0" smtClean="0"/>
          </a:p>
          <a:p>
            <a:endParaRPr lang="en-GB" dirty="0"/>
          </a:p>
          <a:p>
            <a:endParaRPr lang="en-GB" dirty="0" smtClean="0"/>
          </a:p>
          <a:p>
            <a:endParaRPr lang="en-GB" dirty="0"/>
          </a:p>
          <a:p>
            <a:endParaRPr lang="en-GB" dirty="0" smtClean="0"/>
          </a:p>
          <a:p>
            <a:endParaRPr lang="en-GB" dirty="0"/>
          </a:p>
          <a:p>
            <a:pPr marL="0" indent="0">
              <a:buNone/>
            </a:pPr>
            <a:endParaRPr lang="en-GB" dirty="0"/>
          </a:p>
        </p:txBody>
      </p:sp>
      <p:sp>
        <p:nvSpPr>
          <p:cNvPr id="3" name="Title 2"/>
          <p:cNvSpPr>
            <a:spLocks noGrp="1"/>
          </p:cNvSpPr>
          <p:nvPr>
            <p:ph type="title"/>
          </p:nvPr>
        </p:nvSpPr>
        <p:spPr/>
        <p:txBody>
          <a:bodyPr/>
          <a:lstStyle/>
          <a:p>
            <a:endParaRPr lang="en-GB"/>
          </a:p>
        </p:txBody>
      </p:sp>
      <p:pic>
        <p:nvPicPr>
          <p:cNvPr id="307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24024" y="840642"/>
            <a:ext cx="6519302" cy="4656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2849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Choose the place you want to observe carefully</a:t>
            </a:r>
          </a:p>
          <a:p>
            <a:r>
              <a:rPr lang="en-US" dirty="0" smtClean="0"/>
              <a:t>Assess; </a:t>
            </a:r>
          </a:p>
          <a:p>
            <a:r>
              <a:rPr lang="en-US" dirty="0" smtClean="0"/>
              <a:t>Will it be near a road, street lamps or a housing estate?</a:t>
            </a:r>
          </a:p>
          <a:p>
            <a:r>
              <a:rPr lang="en-US" dirty="0" smtClean="0"/>
              <a:t>I suggest that you do observations in places with different lighting conditions….</a:t>
            </a:r>
            <a:endParaRPr lang="en-US" dirty="0"/>
          </a:p>
        </p:txBody>
      </p:sp>
      <p:sp>
        <p:nvSpPr>
          <p:cNvPr id="3" name="Title 2"/>
          <p:cNvSpPr>
            <a:spLocks noGrp="1"/>
          </p:cNvSpPr>
          <p:nvPr>
            <p:ph type="title"/>
          </p:nvPr>
        </p:nvSpPr>
        <p:spPr/>
        <p:txBody>
          <a:bodyPr>
            <a:normAutofit fontScale="90000"/>
          </a:bodyPr>
          <a:lstStyle/>
          <a:p>
            <a:r>
              <a:rPr lang="en-US" dirty="0" smtClean="0"/>
              <a:t>Where and why are you observing there?</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5485" y="4877481"/>
            <a:ext cx="2590800" cy="176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932392"/>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660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2">
                                            <p:txEl>
                                              <p:pRg st="0" end="0"/>
                                            </p:txEl>
                                          </p:spTgt>
                                        </p:tgtEl>
                                      </p:cBhvr>
                                    </p:animEffect>
                                    <p:set>
                                      <p:cBhvr>
                                        <p:cTn id="7" dur="1" fill="hold">
                                          <p:stCondLst>
                                            <p:cond delay="499"/>
                                          </p:stCondLst>
                                        </p:cTn>
                                        <p:tgtEl>
                                          <p:spTgt spid="2">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2">
                                            <p:txEl>
                                              <p:pRg st="1" end="1"/>
                                            </p:txEl>
                                          </p:spTgt>
                                        </p:tgtEl>
                                      </p:cBhvr>
                                    </p:animEffect>
                                    <p:set>
                                      <p:cBhvr>
                                        <p:cTn id="12" dur="1" fill="hold">
                                          <p:stCondLst>
                                            <p:cond delay="499"/>
                                          </p:stCondLst>
                                        </p:cTn>
                                        <p:tgtEl>
                                          <p:spTgt spid="2">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2">
                                            <p:txEl>
                                              <p:pRg st="2" end="2"/>
                                            </p:txEl>
                                          </p:spTgt>
                                        </p:tgtEl>
                                      </p:cBhvr>
                                    </p:animEffect>
                                    <p:set>
                                      <p:cBhvr>
                                        <p:cTn id="17" dur="1" fill="hold">
                                          <p:stCondLst>
                                            <p:cond delay="499"/>
                                          </p:stCondLst>
                                        </p:cTn>
                                        <p:tgtEl>
                                          <p:spTgt spid="2">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2">
                                            <p:txEl>
                                              <p:pRg st="3" end="3"/>
                                            </p:txEl>
                                          </p:spTgt>
                                        </p:tgtEl>
                                      </p:cBhvr>
                                    </p:animEffect>
                                    <p:set>
                                      <p:cBhvr>
                                        <p:cTn id="22" dur="1" fill="hold">
                                          <p:stCondLst>
                                            <p:cond delay="499"/>
                                          </p:stCondLst>
                                        </p:cTn>
                                        <p:tgtEl>
                                          <p:spTgt spid="2">
                                            <p:txEl>
                                              <p:pRg st="3" end="3"/>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1" nodeType="clickEffect">
                                  <p:stCondLst>
                                    <p:cond delay="0"/>
                                  </p:stCondLst>
                                  <p:childTnLst>
                                    <p:set>
                                      <p:cBhvr>
                                        <p:cTn id="26" dur="1" fill="hold">
                                          <p:stCondLst>
                                            <p:cond delay="0"/>
                                          </p:stCondLst>
                                        </p:cTn>
                                        <p:tgtEl>
                                          <p:spTgt spid="2">
                                            <p:txEl>
                                              <p:pRg st="0" end="0"/>
                                            </p:txEl>
                                          </p:spTgt>
                                        </p:tgtEl>
                                        <p:attrNameLst>
                                          <p:attrName>style.visibility</p:attrName>
                                        </p:attrNameLst>
                                      </p:cBhvr>
                                      <p:to>
                                        <p:strVal val="visible"/>
                                      </p:to>
                                    </p:set>
                                    <p:anim calcmode="lin" valueType="num">
                                      <p:cBhvr additive="base">
                                        <p:cTn id="2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1" nodeType="click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 calcmode="lin" valueType="num">
                                      <p:cBhvr additive="base">
                                        <p:cTn id="3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1" nodeType="clickEffect">
                                  <p:stCondLst>
                                    <p:cond delay="0"/>
                                  </p:stCondLst>
                                  <p:childTnLst>
                                    <p:set>
                                      <p:cBhvr>
                                        <p:cTn id="38" dur="1" fill="hold">
                                          <p:stCondLst>
                                            <p:cond delay="0"/>
                                          </p:stCondLst>
                                        </p:cTn>
                                        <p:tgtEl>
                                          <p:spTgt spid="2">
                                            <p:txEl>
                                              <p:pRg st="2" end="2"/>
                                            </p:txEl>
                                          </p:spTgt>
                                        </p:tgtEl>
                                        <p:attrNameLst>
                                          <p:attrName>style.visibility</p:attrName>
                                        </p:attrNameLst>
                                      </p:cBhvr>
                                      <p:to>
                                        <p:strVal val="visible"/>
                                      </p:to>
                                    </p:set>
                                    <p:anim calcmode="lin" valueType="num">
                                      <p:cBhvr additive="base">
                                        <p:cTn id="3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1" nodeType="clickEffect">
                                  <p:stCondLst>
                                    <p:cond delay="0"/>
                                  </p:stCondLst>
                                  <p:childTnLst>
                                    <p:set>
                                      <p:cBhvr>
                                        <p:cTn id="44" dur="1" fill="hold">
                                          <p:stCondLst>
                                            <p:cond delay="0"/>
                                          </p:stCondLst>
                                        </p:cTn>
                                        <p:tgtEl>
                                          <p:spTgt spid="2">
                                            <p:txEl>
                                              <p:pRg st="3" end="3"/>
                                            </p:txEl>
                                          </p:spTgt>
                                        </p:tgtEl>
                                        <p:attrNameLst>
                                          <p:attrName>style.visibility</p:attrName>
                                        </p:attrNameLst>
                                      </p:cBhvr>
                                      <p:to>
                                        <p:strVal val="visible"/>
                                      </p:to>
                                    </p:set>
                                    <p:anim calcmode="lin" valueType="num">
                                      <p:cBhvr additive="base">
                                        <p:cTn id="4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2" grpI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80</TotalTime>
  <Words>490</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The Ultimate Guide to Astronomy Controlled Assessment</vt:lpstr>
      <vt:lpstr>What is Astronomy Controlled Assessment?</vt:lpstr>
      <vt:lpstr>In my controlled assessment</vt:lpstr>
      <vt:lpstr>Tips before you start…….</vt:lpstr>
      <vt:lpstr>What will you be assessed on?</vt:lpstr>
      <vt:lpstr>Design your observation… You can maybe use this as an introduction…</vt:lpstr>
      <vt:lpstr>Always Explain WHYYY</vt:lpstr>
      <vt:lpstr>PowerPoint Presentation</vt:lpstr>
      <vt:lpstr>Where and why are you observing there?</vt:lpstr>
      <vt:lpstr>For example……In your Evaluation…</vt:lpstr>
      <vt:lpstr>When choosing objects you want to observe….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Ultimate Guide to Astronomy Controlled Assessment</dc:title>
  <dc:creator>Amy Palmer</dc:creator>
  <cp:lastModifiedBy>Amy Palmer</cp:lastModifiedBy>
  <cp:revision>8</cp:revision>
  <dcterms:created xsi:type="dcterms:W3CDTF">2017-03-02T18:55:04Z</dcterms:created>
  <dcterms:modified xsi:type="dcterms:W3CDTF">2017-03-03T08:45:08Z</dcterms:modified>
</cp:coreProperties>
</file>