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325" r:id="rId9"/>
    <p:sldId id="324" r:id="rId10"/>
    <p:sldId id="32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31D07-076E-453E-831A-56F138CDDEA7}" type="datetimeFigureOut">
              <a:rPr lang="en-GB" smtClean="0"/>
              <a:t>24/10/2016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51961-92AD-40BB-B02F-3181B1CB1F46}" type="slidenum">
              <a:rPr lang="en-GB" smtClean="0"/>
              <a:t>‹#›</a:t>
            </a:fld>
            <a:endParaRPr lang="en-GB"/>
          </a:p>
        </p:txBody>
      </p:sp>
    </p:spTree>
    <p:extLst>
      <p:ext uri="{BB962C8B-B14F-4D97-AF65-F5344CB8AC3E}">
        <p14:creationId xmlns:p14="http://schemas.microsoft.com/office/powerpoint/2010/main" val="422798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Graham and Janet Walton had tried IVF before conceiving the sextuplet girls naturally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3D image of umbilical cord.  The 2</a:t>
            </a:r>
            <a:r>
              <a:rPr lang="en-GB" baseline="30000" smtClean="0"/>
              <a:t>nd</a:t>
            </a:r>
            <a:r>
              <a:rPr lang="en-GB" smtClean="0"/>
              <a:t> image shows the cord around the babies neck, but apparently its ok at this point of development!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Just more pictures because they always ask!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Test prior knowledge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This connects to www.skoool.co.uk  it is on the KS3 section.  You will need to scroll down to the bottom to get menstruation.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Test prior knowledge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Test prior knowledge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You could photograph some of the answers and show them through apple TV, to discuss.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Test prior knowledge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Get pupils to draw a sperm cell on a white board &amp; label the adaptations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Use to test prior knowledge/ what you have taught at the end of one lesson or the start of another.  Quick Key app 5 multiple choice questions.  You can use the app to scan in the answers and analyse them, or you can just mark as normal.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Click the image to load the YouTube clip.  Play as far as 2mins 45s.  BIG QUESTION:  what happens next? How? Need idea that sperm uses enzymes to break down the membrane of the egg cell.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fld id="{BCAC992C-87E6-45DE-B03E-FBD8295CDA88}" type="slidenum">
              <a:rPr lang="en-GB" sz="1200" smtClean="0"/>
              <a:pPr eaLnBrk="1" hangingPunct="1"/>
              <a:t>14</a:t>
            </a:fld>
            <a:endParaRPr lang="en-GB"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From this distinguish between respiration &amp; breathing.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From this distinguish between respiration &amp; breathing.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7D3A04-62A1-4A70-B77D-D3102445004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123809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D3A04-62A1-4A70-B77D-D3102445004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110025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D3A04-62A1-4A70-B77D-D3102445004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264956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E48837-B97F-4050-9581-3AC8CA16EB45}" type="slidenum">
              <a:rPr lang="en-US"/>
              <a:pPr>
                <a:defRPr/>
              </a:pPr>
              <a:t>‹#›</a:t>
            </a:fld>
            <a:endParaRPr lang="en-US"/>
          </a:p>
        </p:txBody>
      </p:sp>
    </p:spTree>
    <p:extLst>
      <p:ext uri="{BB962C8B-B14F-4D97-AF65-F5344CB8AC3E}">
        <p14:creationId xmlns:p14="http://schemas.microsoft.com/office/powerpoint/2010/main" val="55377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D3A04-62A1-4A70-B77D-D3102445004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107494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D3A04-62A1-4A70-B77D-D3102445004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429031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7D3A04-62A1-4A70-B77D-D3102445004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303399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7D3A04-62A1-4A70-B77D-D31024450044}" type="datetimeFigureOut">
              <a:rPr lang="en-GB" smtClean="0"/>
              <a:t>24/10/2016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288035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7D3A04-62A1-4A70-B77D-D31024450044}" type="datetimeFigureOut">
              <a:rPr lang="en-GB" smtClean="0"/>
              <a:t>24/10/2016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256704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D3A04-62A1-4A70-B77D-D31024450044}" type="datetimeFigureOut">
              <a:rPr lang="en-GB" smtClean="0"/>
              <a:t>24/10/2016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56863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D3A04-62A1-4A70-B77D-D3102445004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11304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D3A04-62A1-4A70-B77D-D3102445004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0AE2F-E33E-429A-9E2D-B17EDEC63D56}" type="slidenum">
              <a:rPr lang="en-GB" smtClean="0"/>
              <a:t>‹#›</a:t>
            </a:fld>
            <a:endParaRPr lang="en-GB"/>
          </a:p>
        </p:txBody>
      </p:sp>
    </p:spTree>
    <p:extLst>
      <p:ext uri="{BB962C8B-B14F-4D97-AF65-F5344CB8AC3E}">
        <p14:creationId xmlns:p14="http://schemas.microsoft.com/office/powerpoint/2010/main" val="3335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D3A04-62A1-4A70-B77D-D31024450044}" type="datetimeFigureOut">
              <a:rPr lang="en-GB" smtClean="0"/>
              <a:t>24/10/2016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0AE2F-E33E-429A-9E2D-B17EDEC63D56}" type="slidenum">
              <a:rPr lang="en-GB" smtClean="0"/>
              <a:t>‹#›</a:t>
            </a:fld>
            <a:endParaRPr lang="en-GB"/>
          </a:p>
        </p:txBody>
      </p:sp>
    </p:spTree>
    <p:extLst>
      <p:ext uri="{BB962C8B-B14F-4D97-AF65-F5344CB8AC3E}">
        <p14:creationId xmlns:p14="http://schemas.microsoft.com/office/powerpoint/2010/main" val="199173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FrVmDgh4v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ertilisation.mpg" TargetMode="External"/><Relationship Id="rId1" Type="http://schemas.openxmlformats.org/officeDocument/2006/relationships/slideLayout" Target="../slideLayouts/slideLayout2.xml"/><Relationship Id="rId4" Type="http://schemas.openxmlformats.org/officeDocument/2006/relationships/image" Target="/N/Biology%20starters%20jnr/reproduction/fertilisation.gi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8.wmf"/><Relationship Id="rId4" Type="http://schemas.openxmlformats.org/officeDocument/2006/relationships/hyperlink" Target="http://lgfl.skoool.co.uk/keystage3.aspx?id=6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youtube.com/watch?v=xxikBXMzkXk"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bbc.co.uk/education/topics/zd77hy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rticle-2580189-1C2FAF6000000578-977_634x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4738"/>
            <a:ext cx="91440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p:cNvSpPr>
            <a:spLocks noChangeArrowheads="1" noChangeShapeType="1" noTextEdit="1"/>
          </p:cNvSpPr>
          <p:nvPr/>
        </p:nvSpPr>
        <p:spPr bwMode="auto">
          <a:xfrm>
            <a:off x="138113" y="6210300"/>
            <a:ext cx="540067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chemeClr val="accent2"/>
                    </a:gs>
                    <a:gs pos="100000">
                      <a:srgbClr val="FF00FF"/>
                    </a:gs>
                  </a:gsLst>
                  <a:lin ang="0" scaled="1"/>
                </a:gradFill>
                <a:latin typeface="Arial Black"/>
              </a:rPr>
              <a:t>2.4 Reproduction </a:t>
            </a:r>
          </a:p>
        </p:txBody>
      </p:sp>
      <p:grpSp>
        <p:nvGrpSpPr>
          <p:cNvPr id="5124" name="Group 4"/>
          <p:cNvGrpSpPr>
            <a:grpSpLocks/>
          </p:cNvGrpSpPr>
          <p:nvPr/>
        </p:nvGrpSpPr>
        <p:grpSpPr bwMode="auto">
          <a:xfrm>
            <a:off x="0" y="44450"/>
            <a:ext cx="8316913" cy="1098550"/>
            <a:chOff x="0" y="119"/>
            <a:chExt cx="5239" cy="692"/>
          </a:xfrm>
        </p:grpSpPr>
        <p:pic>
          <p:nvPicPr>
            <p:cNvPr id="5125" name="Picture 2" descr="School-Crest-scroller1"/>
            <p:cNvPicPr>
              <a:picLocks noChangeAspect="1" noChangeArrowheads="1"/>
            </p:cNvPicPr>
            <p:nvPr/>
          </p:nvPicPr>
          <p:blipFill>
            <a:blip r:embed="rId5">
              <a:extLst>
                <a:ext uri="{28A0092B-C50C-407E-A947-70E740481C1C}">
                  <a14:useLocalDpi xmlns:a14="http://schemas.microsoft.com/office/drawing/2010/main" val="0"/>
                </a:ext>
              </a:extLst>
            </a:blip>
            <a:srcRect l="23192"/>
            <a:stretch>
              <a:fillRect/>
            </a:stretch>
          </p:blipFill>
          <p:spPr bwMode="auto">
            <a:xfrm>
              <a:off x="0" y="119"/>
              <a:ext cx="112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WordArt 3"/>
            <p:cNvSpPr>
              <a:spLocks noChangeArrowheads="1" noChangeShapeType="1" noTextEdit="1"/>
            </p:cNvSpPr>
            <p:nvPr/>
          </p:nvSpPr>
          <p:spPr bwMode="auto">
            <a:xfrm>
              <a:off x="785" y="129"/>
              <a:ext cx="2866" cy="353"/>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latin typeface="Arial Black"/>
                </a:rPr>
                <a:t>Glenlola Collegiate School</a:t>
              </a:r>
            </a:p>
          </p:txBody>
        </p:sp>
        <p:sp>
          <p:nvSpPr>
            <p:cNvPr id="5127" name="WordArt 4"/>
            <p:cNvSpPr>
              <a:spLocks noChangeArrowheads="1" noChangeShapeType="1" noTextEdit="1"/>
            </p:cNvSpPr>
            <p:nvPr/>
          </p:nvSpPr>
          <p:spPr bwMode="auto">
            <a:xfrm>
              <a:off x="764" y="513"/>
              <a:ext cx="4475" cy="286"/>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latin typeface="Arial Black"/>
                </a:rPr>
                <a:t>excellence through commitment, contribution and caring</a:t>
              </a:r>
            </a:p>
          </p:txBody>
        </p:sp>
      </p:grpSp>
    </p:spTree>
    <p:custDataLst>
      <p:tags r:id="rId1"/>
    </p:custDataLst>
    <p:extLst>
      <p:ext uri="{BB962C8B-B14F-4D97-AF65-F5344CB8AC3E}">
        <p14:creationId xmlns:p14="http://schemas.microsoft.com/office/powerpoint/2010/main" val="2023095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Implantation is…</a:t>
            </a:r>
            <a:endParaRPr lang="en-GB" dirty="0"/>
          </a:p>
        </p:txBody>
      </p:sp>
      <p:sp>
        <p:nvSpPr>
          <p:cNvPr id="3" name="Content Placeholder 2"/>
          <p:cNvSpPr>
            <a:spLocks noGrp="1"/>
          </p:cNvSpPr>
          <p:nvPr>
            <p:ph idx="1"/>
          </p:nvPr>
        </p:nvSpPr>
        <p:spPr>
          <a:xfrm>
            <a:off x="457200" y="1600200"/>
            <a:ext cx="8686800" cy="3628999"/>
          </a:xfrm>
        </p:spPr>
        <p:txBody>
          <a:bodyPr>
            <a:normAutofit/>
          </a:bodyPr>
          <a:lstStyle/>
          <a:p>
            <a:pPr marL="0" indent="0">
              <a:buNone/>
            </a:pPr>
            <a:r>
              <a:rPr lang="en-GB" dirty="0" smtClean="0"/>
              <a:t>A 	the release of an ovum from the ovary</a:t>
            </a:r>
          </a:p>
          <a:p>
            <a:pPr marL="0" indent="0">
              <a:buNone/>
            </a:pPr>
            <a:r>
              <a:rPr lang="en-GB" dirty="0" smtClean="0"/>
              <a:t>B 	the swimming of a sperm to the ovum</a:t>
            </a:r>
          </a:p>
          <a:p>
            <a:pPr marL="0" indent="0">
              <a:buNone/>
            </a:pPr>
            <a:r>
              <a:rPr lang="en-GB" dirty="0" smtClean="0"/>
              <a:t>C 	the joining of an ovum and a sperm nucleus</a:t>
            </a:r>
          </a:p>
          <a:p>
            <a:pPr marL="0" indent="0">
              <a:buNone/>
            </a:pPr>
            <a:r>
              <a:rPr lang="en-GB" dirty="0" smtClean="0"/>
              <a:t>D 	the passage of the ovum along the oviduct</a:t>
            </a:r>
          </a:p>
          <a:p>
            <a:pPr marL="0" indent="0">
              <a:buNone/>
            </a:pPr>
            <a:r>
              <a:rPr lang="en-GB" dirty="0" smtClean="0"/>
              <a:t>E	the attachment of  a fertilised ovum to the 	uterus wall</a:t>
            </a:r>
            <a:endParaRPr lang="en-GB" dirty="0"/>
          </a:p>
        </p:txBody>
      </p:sp>
      <p:sp>
        <p:nvSpPr>
          <p:cNvPr id="5" name="TextBox 4"/>
          <p:cNvSpPr txBox="1"/>
          <p:nvPr/>
        </p:nvSpPr>
        <p:spPr>
          <a:xfrm>
            <a:off x="4200679" y="5445224"/>
            <a:ext cx="925253" cy="1323439"/>
          </a:xfrm>
          <a:prstGeom prst="rect">
            <a:avLst/>
          </a:prstGeom>
          <a:noFill/>
        </p:spPr>
        <p:txBody>
          <a:bodyPr wrap="none" rtlCol="0">
            <a:spAutoFit/>
          </a:bodyPr>
          <a:lstStyle/>
          <a:p>
            <a:r>
              <a:rPr lang="en-GB" sz="8000" dirty="0" smtClean="0">
                <a:solidFill>
                  <a:srgbClr val="FF0000"/>
                </a:solidFill>
                <a:latin typeface="Arial Black" pitchFamily="34" charset="0"/>
              </a:rPr>
              <a:t>E</a:t>
            </a:r>
            <a:endParaRPr lang="en-GB" sz="8000" dirty="0">
              <a:solidFill>
                <a:srgbClr val="FF0000"/>
              </a:solidFill>
              <a:latin typeface="Arial Black" pitchFamily="34" charset="0"/>
            </a:endParaRPr>
          </a:p>
        </p:txBody>
      </p:sp>
    </p:spTree>
    <p:extLst>
      <p:ext uri="{BB962C8B-B14F-4D97-AF65-F5344CB8AC3E}">
        <p14:creationId xmlns:p14="http://schemas.microsoft.com/office/powerpoint/2010/main" val="31856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12292" name="Rectangle 4"/>
          <p:cNvSpPr>
            <a:spLocks noGrp="1"/>
          </p:cNvSpPr>
          <p:nvPr>
            <p:ph type="body" idx="4294967295"/>
          </p:nvPr>
        </p:nvSpPr>
        <p:spPr>
          <a:xfrm>
            <a:off x="2230438" y="2820988"/>
            <a:ext cx="6877050" cy="3128962"/>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z="2800" smtClean="0">
                <a:latin typeface="Arial" charset="0"/>
                <a:ea typeface="ＭＳ Ｐゴシック" pitchFamily="34" charset="-128"/>
                <a:cs typeface="Arial" charset="0"/>
              </a:rPr>
              <a:t>fertilisation takes place in the oviducts when the sperm and the haploid egg nucleus fuse to give a diploid zygote;	</a:t>
            </a:r>
          </a:p>
          <a:p>
            <a:pPr>
              <a:lnSpc>
                <a:spcPct val="90000"/>
              </a:lnSpc>
              <a:buFont typeface="Wingdings" pitchFamily="2" charset="2"/>
              <a:buChar char="q"/>
            </a:pPr>
            <a:r>
              <a:rPr lang="en-GB" sz="2800" b="1" smtClean="0">
                <a:latin typeface="Arial" charset="0"/>
                <a:ea typeface="ＭＳ Ｐゴシック" pitchFamily="34" charset="-128"/>
                <a:cs typeface="Arial" charset="0"/>
              </a:rPr>
              <a:t> </a:t>
            </a:r>
            <a:r>
              <a:rPr lang="en-GB" sz="2800" smtClean="0">
                <a:latin typeface="Arial" charset="0"/>
                <a:ea typeface="ＭＳ Ｐゴシック" pitchFamily="34" charset="-128"/>
                <a:cs typeface="Arial" charset="0"/>
              </a:rPr>
              <a:t>the zygote divides by mitosis many times to form a ball of cells as it travels down the oviduct to the uterus;</a:t>
            </a:r>
          </a:p>
        </p:txBody>
      </p:sp>
    </p:spTree>
    <p:extLst>
      <p:ext uri="{BB962C8B-B14F-4D97-AF65-F5344CB8AC3E}">
        <p14:creationId xmlns:p14="http://schemas.microsoft.com/office/powerpoint/2010/main" val="2013435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250825" y="404813"/>
            <a:ext cx="8643938"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9966FF"/>
                    </a:gs>
                    <a:gs pos="100000">
                      <a:srgbClr val="660066"/>
                    </a:gs>
                  </a:gsLst>
                  <a:lin ang="5400000" scaled="1"/>
                </a:gradFill>
                <a:latin typeface="Arial Black"/>
              </a:rPr>
              <a:t>THE EVENTS LEADING TO PREGNANCY</a:t>
            </a:r>
          </a:p>
        </p:txBody>
      </p:sp>
      <p:sp>
        <p:nvSpPr>
          <p:cNvPr id="13318" name="WordArt 6"/>
          <p:cNvSpPr>
            <a:spLocks noChangeArrowheads="1" noChangeShapeType="1" noTextEdit="1"/>
          </p:cNvSpPr>
          <p:nvPr/>
        </p:nvSpPr>
        <p:spPr bwMode="auto">
          <a:xfrm>
            <a:off x="1258888" y="2420938"/>
            <a:ext cx="52959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9966FF"/>
                    </a:gs>
                    <a:gs pos="100000">
                      <a:srgbClr val="660066"/>
                    </a:gs>
                  </a:gsLst>
                  <a:lin ang="5400000" scaled="1"/>
                </a:gradFill>
                <a:latin typeface="Arial Black"/>
              </a:rPr>
              <a:t>1. ovulation</a:t>
            </a:r>
          </a:p>
        </p:txBody>
      </p:sp>
      <p:sp>
        <p:nvSpPr>
          <p:cNvPr id="13319" name="WordArt 7"/>
          <p:cNvSpPr>
            <a:spLocks noChangeArrowheads="1" noChangeShapeType="1" noTextEdit="1"/>
          </p:cNvSpPr>
          <p:nvPr/>
        </p:nvSpPr>
        <p:spPr bwMode="auto">
          <a:xfrm>
            <a:off x="1331913" y="3429000"/>
            <a:ext cx="52959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9966FF"/>
                    </a:gs>
                    <a:gs pos="100000">
                      <a:srgbClr val="660066"/>
                    </a:gs>
                  </a:gsLst>
                  <a:lin ang="5400000" scaled="1"/>
                </a:gradFill>
                <a:latin typeface="Arial Black"/>
              </a:rPr>
              <a:t>2. fertilisation</a:t>
            </a:r>
          </a:p>
        </p:txBody>
      </p:sp>
      <p:sp>
        <p:nvSpPr>
          <p:cNvPr id="13320" name="WordArt 8"/>
          <p:cNvSpPr>
            <a:spLocks noChangeArrowheads="1" noChangeShapeType="1" noTextEdit="1"/>
          </p:cNvSpPr>
          <p:nvPr/>
        </p:nvSpPr>
        <p:spPr bwMode="auto">
          <a:xfrm>
            <a:off x="1331913" y="4437063"/>
            <a:ext cx="5976937" cy="9366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9966FF"/>
                    </a:gs>
                    <a:gs pos="100000">
                      <a:srgbClr val="660066"/>
                    </a:gs>
                  </a:gsLst>
                  <a:lin ang="5400000" scaled="1"/>
                </a:gradFill>
                <a:latin typeface="Arial Black"/>
              </a:rPr>
              <a:t>3. implantation</a:t>
            </a:r>
          </a:p>
        </p:txBody>
      </p:sp>
    </p:spTree>
    <p:custDataLst>
      <p:tags r:id="rId1"/>
    </p:custDataLst>
    <p:extLst>
      <p:ext uri="{BB962C8B-B14F-4D97-AF65-F5344CB8AC3E}">
        <p14:creationId xmlns:p14="http://schemas.microsoft.com/office/powerpoint/2010/main" val="315569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animEffect transition="in" filter="fade">
                                      <p:cBhvr>
                                        <p:cTn id="9" dur="500"/>
                                        <p:tgtEl>
                                          <p:spTgt spid="133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9"/>
                                        </p:tgtEl>
                                        <p:attrNameLst>
                                          <p:attrName>style.visibility</p:attrName>
                                        </p:attrNameLst>
                                      </p:cBhvr>
                                      <p:to>
                                        <p:strVal val="visible"/>
                                      </p:to>
                                    </p:set>
                                    <p:anim calcmode="lin" valueType="num">
                                      <p:cBhvr>
                                        <p:cTn id="14" dur="500" fill="hold"/>
                                        <p:tgtEl>
                                          <p:spTgt spid="13319"/>
                                        </p:tgtEl>
                                        <p:attrNameLst>
                                          <p:attrName>ppt_w</p:attrName>
                                        </p:attrNameLst>
                                      </p:cBhvr>
                                      <p:tavLst>
                                        <p:tav tm="0">
                                          <p:val>
                                            <p:fltVal val="0"/>
                                          </p:val>
                                        </p:tav>
                                        <p:tav tm="100000">
                                          <p:val>
                                            <p:strVal val="#ppt_w"/>
                                          </p:val>
                                        </p:tav>
                                      </p:tavLst>
                                    </p:anim>
                                    <p:anim calcmode="lin" valueType="num">
                                      <p:cBhvr>
                                        <p:cTn id="15" dur="500" fill="hold"/>
                                        <p:tgtEl>
                                          <p:spTgt spid="13319"/>
                                        </p:tgtEl>
                                        <p:attrNameLst>
                                          <p:attrName>ppt_h</p:attrName>
                                        </p:attrNameLst>
                                      </p:cBhvr>
                                      <p:tavLst>
                                        <p:tav tm="0">
                                          <p:val>
                                            <p:fltVal val="0"/>
                                          </p:val>
                                        </p:tav>
                                        <p:tav tm="100000">
                                          <p:val>
                                            <p:strVal val="#ppt_h"/>
                                          </p:val>
                                        </p:tav>
                                      </p:tavLst>
                                    </p:anim>
                                    <p:animEffect transition="in" filter="fade">
                                      <p:cBhvr>
                                        <p:cTn id="16" dur="500"/>
                                        <p:tgtEl>
                                          <p:spTgt spid="133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320"/>
                                        </p:tgtEl>
                                        <p:attrNameLst>
                                          <p:attrName>style.visibility</p:attrName>
                                        </p:attrNameLst>
                                      </p:cBhvr>
                                      <p:to>
                                        <p:strVal val="visible"/>
                                      </p:to>
                                    </p:set>
                                    <p:anim calcmode="lin" valueType="num">
                                      <p:cBhvr>
                                        <p:cTn id="21" dur="500" fill="hold"/>
                                        <p:tgtEl>
                                          <p:spTgt spid="13320"/>
                                        </p:tgtEl>
                                        <p:attrNameLst>
                                          <p:attrName>ppt_w</p:attrName>
                                        </p:attrNameLst>
                                      </p:cBhvr>
                                      <p:tavLst>
                                        <p:tav tm="0">
                                          <p:val>
                                            <p:fltVal val="0"/>
                                          </p:val>
                                        </p:tav>
                                        <p:tav tm="100000">
                                          <p:val>
                                            <p:strVal val="#ppt_w"/>
                                          </p:val>
                                        </p:tav>
                                      </p:tavLst>
                                    </p:anim>
                                    <p:anim calcmode="lin" valueType="num">
                                      <p:cBhvr>
                                        <p:cTn id="22" dur="500" fill="hold"/>
                                        <p:tgtEl>
                                          <p:spTgt spid="13320"/>
                                        </p:tgtEl>
                                        <p:attrNameLst>
                                          <p:attrName>ppt_h</p:attrName>
                                        </p:attrNameLst>
                                      </p:cBhvr>
                                      <p:tavLst>
                                        <p:tav tm="0">
                                          <p:val>
                                            <p:fltVal val="0"/>
                                          </p:val>
                                        </p:tav>
                                        <p:tav tm="100000">
                                          <p:val>
                                            <p:strVal val="#ppt_h"/>
                                          </p:val>
                                        </p:tav>
                                      </p:tavLst>
                                    </p:anim>
                                    <p:animEffect transition="in" filter="fade">
                                      <p:cBhvr>
                                        <p:cTn id="23"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1844675"/>
            <a:ext cx="9144000" cy="3384550"/>
          </a:xfrm>
        </p:spPr>
        <p:txBody>
          <a:bodyPr/>
          <a:lstStyle/>
          <a:p>
            <a:pPr algn="ctr" eaLnBrk="1" hangingPunct="1">
              <a:buFontTx/>
              <a:buNone/>
            </a:pPr>
            <a:r>
              <a:rPr lang="en-GB" dirty="0" smtClean="0">
                <a:ea typeface="ＭＳ Ｐゴシック" pitchFamily="34" charset="-128"/>
              </a:rPr>
              <a:t>	</a:t>
            </a:r>
            <a:r>
              <a:rPr lang="en-GB" sz="6000" dirty="0" smtClean="0">
                <a:solidFill>
                  <a:srgbClr val="FF0000"/>
                </a:solidFill>
                <a:latin typeface="Arial Black" pitchFamily="34" charset="0"/>
                <a:ea typeface="ＭＳ Ｐゴシック" pitchFamily="34" charset="-128"/>
              </a:rPr>
              <a:t>Ovulation</a:t>
            </a:r>
            <a:r>
              <a:rPr lang="en-GB" dirty="0" smtClean="0">
                <a:ea typeface="ＭＳ Ｐゴシック" pitchFamily="34" charset="-128"/>
              </a:rPr>
              <a:t> </a:t>
            </a:r>
            <a:r>
              <a:rPr lang="en-GB" sz="4400" dirty="0" smtClean="0">
                <a:latin typeface="Arial" charset="0"/>
                <a:ea typeface="ＭＳ Ｐゴシック" pitchFamily="34" charset="-128"/>
                <a:cs typeface="Arial" charset="0"/>
              </a:rPr>
              <a:t>is the release of an ovum from an ovary.   </a:t>
            </a:r>
          </a:p>
          <a:p>
            <a:pPr algn="ctr" eaLnBrk="1" hangingPunct="1">
              <a:buFontTx/>
              <a:buNone/>
            </a:pPr>
            <a:r>
              <a:rPr lang="en-GB" sz="4400" dirty="0" smtClean="0">
                <a:latin typeface="Arial" charset="0"/>
                <a:ea typeface="ＭＳ Ｐゴシック" pitchFamily="34" charset="-128"/>
                <a:cs typeface="Arial" charset="0"/>
              </a:rPr>
              <a:t>It occurs once every 28 days, approximately mid cycle.</a:t>
            </a:r>
          </a:p>
        </p:txBody>
      </p:sp>
    </p:spTree>
    <p:custDataLst>
      <p:tags r:id="rId1"/>
    </p:custDataLst>
    <p:extLst>
      <p:ext uri="{BB962C8B-B14F-4D97-AF65-F5344CB8AC3E}">
        <p14:creationId xmlns:p14="http://schemas.microsoft.com/office/powerpoint/2010/main" val="44972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creen Shot 2012-11-15 at 05.47.07.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2550"/>
            <a:ext cx="9144000" cy="71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3"/>
          <p:cNvSpPr>
            <a:spLocks noChangeArrowheads="1" noChangeShapeType="1" noTextEdit="1"/>
          </p:cNvSpPr>
          <p:nvPr/>
        </p:nvSpPr>
        <p:spPr bwMode="auto">
          <a:xfrm>
            <a:off x="4716463" y="5516563"/>
            <a:ext cx="4219575" cy="649287"/>
          </a:xfrm>
          <a:prstGeom prst="rect">
            <a:avLst/>
          </a:prstGeom>
        </p:spPr>
        <p:txBody>
          <a:bodyPr wrap="none" fromWordArt="1">
            <a:prstTxWarp prst="textPlain">
              <a:avLst>
                <a:gd name="adj" fmla="val 50000"/>
              </a:avLst>
            </a:prstTxWarp>
          </a:bodyPr>
          <a:lstStyle/>
          <a:p>
            <a:pPr algn="ctr">
              <a:defRPr/>
            </a:pPr>
            <a:r>
              <a:rPr lang="en-GB" sz="3600" kern="10" normalizeH="1" dirty="0">
                <a:ln w="9525">
                  <a:solidFill>
                    <a:srgbClr val="000000"/>
                  </a:solidFill>
                  <a:round/>
                  <a:headEnd/>
                  <a:tailEnd/>
                </a:ln>
                <a:gradFill rotWithShape="1">
                  <a:gsLst>
                    <a:gs pos="0">
                      <a:schemeClr val="accent2"/>
                    </a:gs>
                    <a:gs pos="100000">
                      <a:srgbClr val="FF00FF"/>
                    </a:gs>
                  </a:gsLst>
                  <a:lin ang="0" scaled="1"/>
                </a:gradFill>
                <a:latin typeface="Arial Black"/>
                <a:hlinkClick r:id="rId3"/>
              </a:rPr>
              <a:t>Fertilisation</a:t>
            </a:r>
            <a:r>
              <a:rPr lang="en-GB" sz="3600" kern="10" normalizeH="1" dirty="0">
                <a:ln w="9525">
                  <a:solidFill>
                    <a:srgbClr val="000000"/>
                  </a:solidFill>
                  <a:round/>
                  <a:headEnd/>
                  <a:tailEnd/>
                </a:ln>
                <a:gradFill rotWithShape="1">
                  <a:gsLst>
                    <a:gs pos="0">
                      <a:schemeClr val="accent2"/>
                    </a:gs>
                    <a:gs pos="100000">
                      <a:srgbClr val="FF00FF"/>
                    </a:gs>
                  </a:gsLst>
                  <a:lin ang="0" scaled="1"/>
                </a:gradFill>
                <a:latin typeface="Arial Black"/>
              </a:rPr>
              <a:t> </a:t>
            </a:r>
          </a:p>
        </p:txBody>
      </p:sp>
    </p:spTree>
    <p:extLst>
      <p:ext uri="{BB962C8B-B14F-4D97-AF65-F5344CB8AC3E}">
        <p14:creationId xmlns:p14="http://schemas.microsoft.com/office/powerpoint/2010/main" val="323445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25538"/>
            <a:ext cx="9144000" cy="4679950"/>
          </a:xfrm>
        </p:spPr>
        <p:txBody>
          <a:bodyPr>
            <a:normAutofit fontScale="90000"/>
          </a:bodyPr>
          <a:lstStyle/>
          <a:p>
            <a:pPr eaLnBrk="1" hangingPunct="1"/>
            <a:r>
              <a:rPr lang="en-GB" sz="6000" dirty="0" smtClean="0">
                <a:solidFill>
                  <a:srgbClr val="FF0000"/>
                </a:solidFill>
                <a:latin typeface="Arial Black" pitchFamily="34" charset="0"/>
                <a:ea typeface="ＭＳ Ｐゴシック" pitchFamily="34" charset="-128"/>
                <a:cs typeface="Arial" charset="0"/>
              </a:rPr>
              <a:t>Fertilisation</a:t>
            </a:r>
            <a:r>
              <a:rPr lang="en-GB" sz="3600" dirty="0" smtClean="0">
                <a:latin typeface="Arial" charset="0"/>
                <a:ea typeface="ＭＳ Ｐゴシック" pitchFamily="34" charset="-128"/>
                <a:cs typeface="Arial" charset="0"/>
              </a:rPr>
              <a:t> </a:t>
            </a:r>
            <a:br>
              <a:rPr lang="en-GB" sz="3600" dirty="0" smtClean="0">
                <a:latin typeface="Arial" charset="0"/>
                <a:ea typeface="ＭＳ Ｐゴシック" pitchFamily="34" charset="-128"/>
                <a:cs typeface="Arial" charset="0"/>
              </a:rPr>
            </a:br>
            <a:r>
              <a:rPr lang="en-GB" sz="3600" dirty="0" smtClean="0">
                <a:latin typeface="Arial" charset="0"/>
                <a:ea typeface="ＭＳ Ｐゴシック" pitchFamily="34" charset="-128"/>
                <a:cs typeface="Arial" charset="0"/>
              </a:rPr>
              <a:t>occurs when the haploid sperm nucleus joins with the </a:t>
            </a:r>
            <a:r>
              <a:rPr lang="en-GB" sz="3600" dirty="0" smtClean="0">
                <a:solidFill>
                  <a:srgbClr val="FF0000"/>
                </a:solidFill>
                <a:latin typeface="Arial Black" pitchFamily="34" charset="0"/>
                <a:ea typeface="ＭＳ Ｐゴシック" pitchFamily="34" charset="-128"/>
                <a:cs typeface="Arial" charset="0"/>
              </a:rPr>
              <a:t>haploid</a:t>
            </a:r>
            <a:r>
              <a:rPr lang="en-GB" sz="3600" dirty="0" smtClean="0">
                <a:latin typeface="Arial" charset="0"/>
                <a:ea typeface="ＭＳ Ｐゴシック" pitchFamily="34" charset="-128"/>
                <a:cs typeface="Arial" charset="0"/>
              </a:rPr>
              <a:t> ovum nucleus. </a:t>
            </a:r>
            <a:br>
              <a:rPr lang="en-GB" sz="3600" dirty="0" smtClean="0">
                <a:latin typeface="Arial" charset="0"/>
                <a:ea typeface="ＭＳ Ｐゴシック" pitchFamily="34" charset="-128"/>
                <a:cs typeface="Arial" charset="0"/>
              </a:rPr>
            </a:br>
            <a:r>
              <a:rPr lang="en-GB" sz="3600" dirty="0" smtClean="0">
                <a:latin typeface="Arial" charset="0"/>
                <a:ea typeface="ＭＳ Ｐゴシック" pitchFamily="34" charset="-128"/>
                <a:cs typeface="Arial" charset="0"/>
              </a:rPr>
              <a:t/>
            </a:r>
            <a:br>
              <a:rPr lang="en-GB" sz="3600" dirty="0" smtClean="0">
                <a:latin typeface="Arial" charset="0"/>
                <a:ea typeface="ＭＳ Ｐゴシック" pitchFamily="34" charset="-128"/>
                <a:cs typeface="Arial" charset="0"/>
              </a:rPr>
            </a:br>
            <a:r>
              <a:rPr lang="en-GB" sz="3600" dirty="0" smtClean="0">
                <a:latin typeface="Arial" charset="0"/>
                <a:ea typeface="ＭＳ Ｐゴシック" pitchFamily="34" charset="-128"/>
                <a:cs typeface="Arial" charset="0"/>
              </a:rPr>
              <a:t>It occurs in the </a:t>
            </a:r>
            <a:r>
              <a:rPr lang="en-GB" sz="3600" dirty="0" smtClean="0">
                <a:solidFill>
                  <a:srgbClr val="FF0000"/>
                </a:solidFill>
                <a:latin typeface="Arial Black" pitchFamily="34" charset="0"/>
                <a:ea typeface="ＭＳ Ｐゴシック" pitchFamily="34" charset="-128"/>
                <a:cs typeface="Arial" charset="0"/>
              </a:rPr>
              <a:t>oviduct</a:t>
            </a:r>
            <a:r>
              <a:rPr lang="en-GB" sz="3600" dirty="0" smtClean="0">
                <a:latin typeface="Arial" charset="0"/>
                <a:ea typeface="ＭＳ Ｐゴシック" pitchFamily="34" charset="-128"/>
                <a:cs typeface="Arial" charset="0"/>
              </a:rPr>
              <a:t> as the ovum travels towards the uterus. </a:t>
            </a:r>
            <a:br>
              <a:rPr lang="en-GB" sz="3600" dirty="0" smtClean="0">
                <a:latin typeface="Arial" charset="0"/>
                <a:ea typeface="ＭＳ Ｐゴシック" pitchFamily="34" charset="-128"/>
                <a:cs typeface="Arial" charset="0"/>
              </a:rPr>
            </a:br>
            <a:r>
              <a:rPr lang="en-GB" sz="3600" dirty="0" smtClean="0">
                <a:latin typeface="Arial" charset="0"/>
                <a:ea typeface="ＭＳ Ｐゴシック" pitchFamily="34" charset="-128"/>
                <a:cs typeface="Arial" charset="0"/>
              </a:rPr>
              <a:t/>
            </a:r>
            <a:br>
              <a:rPr lang="en-GB" sz="3600" dirty="0" smtClean="0">
                <a:latin typeface="Arial" charset="0"/>
                <a:ea typeface="ＭＳ Ｐゴシック" pitchFamily="34" charset="-128"/>
                <a:cs typeface="Arial" charset="0"/>
              </a:rPr>
            </a:br>
            <a:endParaRPr lang="en-GB" sz="3600" dirty="0" smtClean="0">
              <a:latin typeface="Arial" charset="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382618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4163"/>
            <a:ext cx="7056437" cy="631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Line 14"/>
          <p:cNvSpPr>
            <a:spLocks noChangeShapeType="1"/>
          </p:cNvSpPr>
          <p:nvPr/>
        </p:nvSpPr>
        <p:spPr bwMode="auto">
          <a:xfrm flipH="1" flipV="1">
            <a:off x="2484438" y="3284538"/>
            <a:ext cx="1943100"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2" name="Line 16"/>
          <p:cNvSpPr>
            <a:spLocks noChangeShapeType="1"/>
          </p:cNvSpPr>
          <p:nvPr/>
        </p:nvSpPr>
        <p:spPr bwMode="auto">
          <a:xfrm flipV="1">
            <a:off x="5580063" y="3068638"/>
            <a:ext cx="144462" cy="5762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3" name="Text Box 18"/>
          <p:cNvSpPr txBox="1">
            <a:spLocks noChangeArrowheads="1"/>
          </p:cNvSpPr>
          <p:nvPr/>
        </p:nvSpPr>
        <p:spPr bwMode="auto">
          <a:xfrm>
            <a:off x="4284663" y="3644900"/>
            <a:ext cx="2613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a:latin typeface="Arial" pitchFamily="34" charset="0"/>
                <a:cs typeface="Arial" pitchFamily="34" charset="0"/>
              </a:rPr>
              <a:t>Sperm swim through uterus and into oviduct</a:t>
            </a:r>
          </a:p>
        </p:txBody>
      </p:sp>
      <p:sp>
        <p:nvSpPr>
          <p:cNvPr id="17414" name="Text Box 19"/>
          <p:cNvSpPr txBox="1">
            <a:spLocks noChangeArrowheads="1"/>
          </p:cNvSpPr>
          <p:nvPr/>
        </p:nvSpPr>
        <p:spPr bwMode="auto">
          <a:xfrm>
            <a:off x="6248400" y="48323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dirty="0">
                <a:solidFill>
                  <a:srgbClr val="FF0000"/>
                </a:solidFill>
                <a:latin typeface="Arial Black" pitchFamily="34" charset="0"/>
                <a:cs typeface="Arial" charset="0"/>
              </a:rPr>
              <a:t>Fertilisation</a:t>
            </a:r>
            <a:r>
              <a:rPr lang="en-GB" b="1" dirty="0">
                <a:latin typeface="Arial" charset="0"/>
                <a:cs typeface="Arial" charset="0"/>
              </a:rPr>
              <a:t> occurs in the oviduct</a:t>
            </a:r>
          </a:p>
        </p:txBody>
      </p:sp>
      <p:sp>
        <p:nvSpPr>
          <p:cNvPr id="17415" name="Text Box 20"/>
          <p:cNvSpPr txBox="1">
            <a:spLocks noChangeArrowheads="1"/>
          </p:cNvSpPr>
          <p:nvPr/>
        </p:nvSpPr>
        <p:spPr bwMode="auto">
          <a:xfrm>
            <a:off x="3635375" y="5670550"/>
            <a:ext cx="261302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dirty="0">
                <a:solidFill>
                  <a:srgbClr val="FF0000"/>
                </a:solidFill>
                <a:latin typeface="Arial Black" pitchFamily="34" charset="0"/>
              </a:rPr>
              <a:t>Ejaculation</a:t>
            </a:r>
            <a:r>
              <a:rPr lang="en-GB" dirty="0"/>
              <a:t> </a:t>
            </a:r>
            <a:r>
              <a:rPr lang="en-GB" b="1" dirty="0">
                <a:latin typeface="Arial" pitchFamily="34" charset="0"/>
                <a:cs typeface="Arial" pitchFamily="34" charset="0"/>
              </a:rPr>
              <a:t>sperm left at top of vagina</a:t>
            </a:r>
          </a:p>
        </p:txBody>
      </p:sp>
      <p:sp>
        <p:nvSpPr>
          <p:cNvPr id="2" name="Oval 1"/>
          <p:cNvSpPr/>
          <p:nvPr/>
        </p:nvSpPr>
        <p:spPr>
          <a:xfrm>
            <a:off x="6011863" y="2492375"/>
            <a:ext cx="165100"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7" name="Line 16"/>
          <p:cNvSpPr>
            <a:spLocks noChangeShapeType="1"/>
          </p:cNvSpPr>
          <p:nvPr/>
        </p:nvSpPr>
        <p:spPr bwMode="auto">
          <a:xfrm flipH="1">
            <a:off x="6115050" y="2592388"/>
            <a:ext cx="13366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8" name="Text Box 18"/>
          <p:cNvSpPr txBox="1">
            <a:spLocks noChangeArrowheads="1"/>
          </p:cNvSpPr>
          <p:nvPr/>
        </p:nvSpPr>
        <p:spPr bwMode="auto">
          <a:xfrm>
            <a:off x="7308850" y="1408113"/>
            <a:ext cx="1619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dirty="0">
                <a:latin typeface="Arial" pitchFamily="34" charset="0"/>
                <a:cs typeface="Arial" pitchFamily="34" charset="0"/>
              </a:rPr>
              <a:t>Following ovulation the ovum travels down the oviduct  </a:t>
            </a:r>
            <a:r>
              <a:rPr lang="en-GB" b="1" dirty="0" smtClean="0">
                <a:latin typeface="Arial" pitchFamily="34" charset="0"/>
                <a:cs typeface="Arial" pitchFamily="34" charset="0"/>
              </a:rPr>
              <a:t>      </a:t>
            </a:r>
            <a:endParaRPr lang="en-GB"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0459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N:\Biology starters jnr\reproduction\fertilisation.gif">
            <a:hlinkClick r:id="rId2" action="ppaction://hlinkfile"/>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298450"/>
            <a:ext cx="9575800" cy="749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0" y="0"/>
            <a:ext cx="9144000" cy="1143000"/>
          </a:xfrm>
        </p:spPr>
        <p:txBody>
          <a:bodyPr/>
          <a:lstStyle/>
          <a:p>
            <a:pPr eaLnBrk="1" hangingPunct="1"/>
            <a:r>
              <a:rPr lang="en-GB" sz="4000" smtClean="0">
                <a:solidFill>
                  <a:schemeClr val="bg1"/>
                </a:solidFill>
                <a:latin typeface="Showcard Gothic" pitchFamily="82" charset="0"/>
                <a:ea typeface="ＭＳ Ｐゴシック" pitchFamily="34" charset="-128"/>
              </a:rPr>
              <a:t>Events following fertilisation</a:t>
            </a:r>
          </a:p>
        </p:txBody>
      </p:sp>
      <p:sp>
        <p:nvSpPr>
          <p:cNvPr id="18436" name="Rectangle 5"/>
          <p:cNvSpPr>
            <a:spLocks noChangeArrowheads="1"/>
          </p:cNvSpPr>
          <p:nvPr/>
        </p:nvSpPr>
        <p:spPr bwMode="auto">
          <a:xfrm>
            <a:off x="2185988"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Tree>
    <p:extLst>
      <p:ext uri="{BB962C8B-B14F-4D97-AF65-F5344CB8AC3E}">
        <p14:creationId xmlns:p14="http://schemas.microsoft.com/office/powerpoint/2010/main" val="2008392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4213" y="765175"/>
            <a:ext cx="7772400" cy="5472113"/>
          </a:xfrm>
        </p:spPr>
        <p:txBody>
          <a:bodyPr/>
          <a:lstStyle/>
          <a:p>
            <a:pPr marL="0" indent="0" algn="ctr">
              <a:buFontTx/>
              <a:buNone/>
            </a:pPr>
            <a:r>
              <a:rPr lang="en-GB" sz="4000" dirty="0" smtClean="0">
                <a:latin typeface="Arial" charset="0"/>
                <a:ea typeface="ＭＳ Ｐゴシック" pitchFamily="34" charset="-128"/>
                <a:cs typeface="Arial" charset="0"/>
              </a:rPr>
              <a:t>The fertilised cell formed is called a </a:t>
            </a:r>
            <a:r>
              <a:rPr lang="en-GB" sz="4000" dirty="0" smtClean="0">
                <a:solidFill>
                  <a:srgbClr val="FF0000"/>
                </a:solidFill>
                <a:latin typeface="Arial Black" pitchFamily="34" charset="0"/>
                <a:ea typeface="ＭＳ Ｐゴシック" pitchFamily="34" charset="-128"/>
                <a:cs typeface="Arial" charset="0"/>
              </a:rPr>
              <a:t>zygote</a:t>
            </a:r>
            <a:r>
              <a:rPr lang="en-GB" sz="4000" dirty="0" smtClean="0">
                <a:latin typeface="Arial" charset="0"/>
                <a:ea typeface="ＭＳ Ｐゴシック" pitchFamily="34" charset="-128"/>
                <a:cs typeface="Arial" charset="0"/>
              </a:rPr>
              <a:t>.</a:t>
            </a:r>
          </a:p>
          <a:p>
            <a:pPr marL="0" indent="0" algn="ctr">
              <a:buFontTx/>
              <a:buNone/>
            </a:pPr>
            <a:endParaRPr lang="en-GB" sz="4000" dirty="0" smtClean="0">
              <a:latin typeface="Arial" charset="0"/>
              <a:ea typeface="ＭＳ Ｐゴシック" pitchFamily="34" charset="-128"/>
              <a:cs typeface="Arial" charset="0"/>
            </a:endParaRPr>
          </a:p>
          <a:p>
            <a:pPr marL="0" indent="0" algn="ctr">
              <a:buFontTx/>
              <a:buNone/>
            </a:pPr>
            <a:r>
              <a:rPr lang="en-GB" sz="4000" dirty="0" smtClean="0">
                <a:latin typeface="Arial" charset="0"/>
                <a:ea typeface="ＭＳ Ｐゴシック" pitchFamily="34" charset="-128"/>
                <a:cs typeface="Arial" charset="0"/>
              </a:rPr>
              <a:t>The zygote is </a:t>
            </a:r>
            <a:r>
              <a:rPr lang="en-GB" sz="4000" dirty="0" smtClean="0">
                <a:solidFill>
                  <a:srgbClr val="FF0000"/>
                </a:solidFill>
                <a:latin typeface="Arial Black" pitchFamily="34" charset="0"/>
                <a:ea typeface="ＭＳ Ｐゴシック" pitchFamily="34" charset="-128"/>
                <a:cs typeface="Arial" charset="0"/>
              </a:rPr>
              <a:t>diploid</a:t>
            </a:r>
          </a:p>
          <a:p>
            <a:pPr marL="0" indent="0" algn="ctr">
              <a:buFontTx/>
              <a:buNone/>
            </a:pPr>
            <a:endParaRPr lang="en-GB" sz="4000" dirty="0" smtClean="0">
              <a:latin typeface="Arial" charset="0"/>
              <a:ea typeface="ＭＳ Ｐゴシック" pitchFamily="34" charset="-128"/>
              <a:cs typeface="Arial" charset="0"/>
            </a:endParaRPr>
          </a:p>
          <a:p>
            <a:pPr marL="0" indent="0" algn="ctr">
              <a:buFontTx/>
              <a:buNone/>
            </a:pPr>
            <a:r>
              <a:rPr lang="en-GB" sz="4000" dirty="0" smtClean="0">
                <a:latin typeface="Arial" charset="0"/>
                <a:ea typeface="ＭＳ Ｐゴシック" pitchFamily="34" charset="-128"/>
                <a:cs typeface="Arial" charset="0"/>
              </a:rPr>
              <a:t>The zygote divides by </a:t>
            </a:r>
            <a:r>
              <a:rPr lang="en-GB" sz="4000" dirty="0" smtClean="0">
                <a:solidFill>
                  <a:srgbClr val="FF0000"/>
                </a:solidFill>
                <a:latin typeface="Arial Black" pitchFamily="34" charset="0"/>
                <a:ea typeface="ＭＳ Ｐゴシック" pitchFamily="34" charset="-128"/>
                <a:cs typeface="Arial" charset="0"/>
              </a:rPr>
              <a:t>mitosis</a:t>
            </a:r>
            <a:r>
              <a:rPr lang="en-GB" sz="4000" dirty="0" smtClean="0">
                <a:latin typeface="Arial" charset="0"/>
                <a:ea typeface="ＭＳ Ｐゴシック" pitchFamily="34" charset="-128"/>
                <a:cs typeface="Arial" charset="0"/>
              </a:rPr>
              <a:t> to form a ball of cells as it travels down the oviduct to the uterus</a:t>
            </a:r>
            <a:endParaRPr lang="en-US" sz="40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608411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3"/>
          <p:cNvSpPr txBox="1">
            <a:spLocks noChangeArrowheads="1"/>
          </p:cNvSpPr>
          <p:nvPr/>
        </p:nvSpPr>
        <p:spPr bwMode="auto">
          <a:xfrm>
            <a:off x="158750" y="4292600"/>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b="1" dirty="0">
                <a:latin typeface="Arial" pitchFamily="34" charset="0"/>
                <a:cs typeface="Arial" pitchFamily="34" charset="0"/>
              </a:rPr>
              <a:t>ovary</a:t>
            </a:r>
          </a:p>
        </p:txBody>
      </p:sp>
      <p:sp>
        <p:nvSpPr>
          <p:cNvPr id="18446" name="Text Box 14"/>
          <p:cNvSpPr txBox="1">
            <a:spLocks noChangeArrowheads="1"/>
          </p:cNvSpPr>
          <p:nvPr/>
        </p:nvSpPr>
        <p:spPr bwMode="auto">
          <a:xfrm>
            <a:off x="1547813" y="4478338"/>
            <a:ext cx="1871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a:latin typeface="Arial" pitchFamily="34" charset="0"/>
                <a:cs typeface="Arial" pitchFamily="34" charset="0"/>
              </a:rPr>
              <a:t>Ovum </a:t>
            </a:r>
          </a:p>
          <a:p>
            <a:pPr algn="ctr" eaLnBrk="1" hangingPunct="1"/>
            <a:r>
              <a:rPr lang="en-GB" b="1">
                <a:latin typeface="Arial" pitchFamily="34" charset="0"/>
                <a:cs typeface="Arial" pitchFamily="34" charset="0"/>
              </a:rPr>
              <a:t>fertilised</a:t>
            </a:r>
          </a:p>
        </p:txBody>
      </p:sp>
      <p:sp>
        <p:nvSpPr>
          <p:cNvPr id="18447" name="Text Box 15"/>
          <p:cNvSpPr txBox="1">
            <a:spLocks noChangeArrowheads="1"/>
          </p:cNvSpPr>
          <p:nvPr/>
        </p:nvSpPr>
        <p:spPr bwMode="auto">
          <a:xfrm>
            <a:off x="4079875" y="4292600"/>
            <a:ext cx="2005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a:latin typeface="Arial" pitchFamily="34" charset="0"/>
                <a:cs typeface="Arial" pitchFamily="34" charset="0"/>
              </a:rPr>
              <a:t>Zygote</a:t>
            </a:r>
          </a:p>
          <a:p>
            <a:pPr algn="ctr" eaLnBrk="1" hangingPunct="1"/>
            <a:r>
              <a:rPr lang="en-GB" b="1">
                <a:latin typeface="Arial" pitchFamily="34" charset="0"/>
                <a:cs typeface="Arial" pitchFamily="34" charset="0"/>
              </a:rPr>
              <a:t> divides by </a:t>
            </a:r>
          </a:p>
          <a:p>
            <a:pPr algn="ctr" eaLnBrk="1" hangingPunct="1"/>
            <a:r>
              <a:rPr lang="en-GB" b="1">
                <a:latin typeface="Arial" pitchFamily="34" charset="0"/>
                <a:cs typeface="Arial" pitchFamily="34" charset="0"/>
              </a:rPr>
              <a:t>mitosis </a:t>
            </a:r>
          </a:p>
        </p:txBody>
      </p:sp>
      <p:sp>
        <p:nvSpPr>
          <p:cNvPr id="18448" name="Text Box 16"/>
          <p:cNvSpPr txBox="1">
            <a:spLocks noChangeArrowheads="1"/>
          </p:cNvSpPr>
          <p:nvPr/>
        </p:nvSpPr>
        <p:spPr bwMode="auto">
          <a:xfrm>
            <a:off x="6732588" y="4292600"/>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a:latin typeface="Arial" pitchFamily="34" charset="0"/>
                <a:cs typeface="Arial" pitchFamily="34" charset="0"/>
              </a:rPr>
              <a:t>Embryo sinks </a:t>
            </a:r>
          </a:p>
          <a:p>
            <a:pPr algn="ctr" eaLnBrk="1" hangingPunct="1"/>
            <a:r>
              <a:rPr lang="en-GB" b="1">
                <a:latin typeface="Arial" pitchFamily="34" charset="0"/>
                <a:cs typeface="Arial" pitchFamily="34" charset="0"/>
              </a:rPr>
              <a:t>into soft </a:t>
            </a:r>
          </a:p>
          <a:p>
            <a:pPr algn="ctr" eaLnBrk="1" hangingPunct="1"/>
            <a:r>
              <a:rPr lang="en-GB" b="1">
                <a:latin typeface="Arial" pitchFamily="34" charset="0"/>
                <a:cs typeface="Arial" pitchFamily="34" charset="0"/>
              </a:rPr>
              <a:t>uterus lining</a:t>
            </a:r>
          </a:p>
        </p:txBody>
      </p:sp>
      <p:sp>
        <p:nvSpPr>
          <p:cNvPr id="18449" name="Text Box 17"/>
          <p:cNvSpPr txBox="1">
            <a:spLocks noChangeArrowheads="1"/>
          </p:cNvSpPr>
          <p:nvPr/>
        </p:nvSpPr>
        <p:spPr bwMode="auto">
          <a:xfrm>
            <a:off x="4487817" y="2852738"/>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a:latin typeface="Arial" pitchFamily="34" charset="0"/>
                <a:cs typeface="Arial" pitchFamily="34" charset="0"/>
              </a:rPr>
              <a:t>4 cells</a:t>
            </a:r>
          </a:p>
        </p:txBody>
      </p:sp>
      <p:sp>
        <p:nvSpPr>
          <p:cNvPr id="18450" name="Text Box 18"/>
          <p:cNvSpPr txBox="1">
            <a:spLocks noChangeArrowheads="1"/>
          </p:cNvSpPr>
          <p:nvPr/>
        </p:nvSpPr>
        <p:spPr bwMode="auto">
          <a:xfrm>
            <a:off x="6011863" y="3424238"/>
            <a:ext cx="1081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600" b="1">
                <a:latin typeface="Arial" pitchFamily="34" charset="0"/>
                <a:cs typeface="Arial" pitchFamily="34" charset="0"/>
              </a:rPr>
              <a:t>Ball of </a:t>
            </a:r>
          </a:p>
          <a:p>
            <a:pPr algn="ctr" eaLnBrk="1" hangingPunct="1"/>
            <a:r>
              <a:rPr lang="en-GB" sz="1600" b="1">
                <a:latin typeface="Arial" pitchFamily="34" charset="0"/>
                <a:cs typeface="Arial" pitchFamily="34" charset="0"/>
              </a:rPr>
              <a:t>cells</a:t>
            </a:r>
          </a:p>
        </p:txBody>
      </p:sp>
    </p:spTree>
    <p:custDataLst>
      <p:tags r:id="rId1"/>
    </p:custDataLst>
    <p:extLst>
      <p:ext uri="{BB962C8B-B14F-4D97-AF65-F5344CB8AC3E}">
        <p14:creationId xmlns:p14="http://schemas.microsoft.com/office/powerpoint/2010/main" val="358267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p:cTn id="7" dur="500" fill="hold"/>
                                        <p:tgtEl>
                                          <p:spTgt spid="18445"/>
                                        </p:tgtEl>
                                        <p:attrNameLst>
                                          <p:attrName>ppt_w</p:attrName>
                                        </p:attrNameLst>
                                      </p:cBhvr>
                                      <p:tavLst>
                                        <p:tav tm="0">
                                          <p:val>
                                            <p:fltVal val="0"/>
                                          </p:val>
                                        </p:tav>
                                        <p:tav tm="100000">
                                          <p:val>
                                            <p:strVal val="#ppt_w"/>
                                          </p:val>
                                        </p:tav>
                                      </p:tavLst>
                                    </p:anim>
                                    <p:anim calcmode="lin" valueType="num">
                                      <p:cBhvr>
                                        <p:cTn id="8" dur="500" fill="hold"/>
                                        <p:tgtEl>
                                          <p:spTgt spid="18445"/>
                                        </p:tgtEl>
                                        <p:attrNameLst>
                                          <p:attrName>ppt_h</p:attrName>
                                        </p:attrNameLst>
                                      </p:cBhvr>
                                      <p:tavLst>
                                        <p:tav tm="0">
                                          <p:val>
                                            <p:fltVal val="0"/>
                                          </p:val>
                                        </p:tav>
                                        <p:tav tm="100000">
                                          <p:val>
                                            <p:strVal val="#ppt_h"/>
                                          </p:val>
                                        </p:tav>
                                      </p:tavLst>
                                    </p:anim>
                                    <p:animEffect transition="in" filter="fade">
                                      <p:cBhvr>
                                        <p:cTn id="9" dur="500"/>
                                        <p:tgtEl>
                                          <p:spTgt spid="184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46"/>
                                        </p:tgtEl>
                                        <p:attrNameLst>
                                          <p:attrName>style.visibility</p:attrName>
                                        </p:attrNameLst>
                                      </p:cBhvr>
                                      <p:to>
                                        <p:strVal val="visible"/>
                                      </p:to>
                                    </p:set>
                                    <p:anim calcmode="lin" valueType="num">
                                      <p:cBhvr>
                                        <p:cTn id="14" dur="500" fill="hold"/>
                                        <p:tgtEl>
                                          <p:spTgt spid="18446"/>
                                        </p:tgtEl>
                                        <p:attrNameLst>
                                          <p:attrName>ppt_w</p:attrName>
                                        </p:attrNameLst>
                                      </p:cBhvr>
                                      <p:tavLst>
                                        <p:tav tm="0">
                                          <p:val>
                                            <p:fltVal val="0"/>
                                          </p:val>
                                        </p:tav>
                                        <p:tav tm="100000">
                                          <p:val>
                                            <p:strVal val="#ppt_w"/>
                                          </p:val>
                                        </p:tav>
                                      </p:tavLst>
                                    </p:anim>
                                    <p:anim calcmode="lin" valueType="num">
                                      <p:cBhvr>
                                        <p:cTn id="15" dur="500" fill="hold"/>
                                        <p:tgtEl>
                                          <p:spTgt spid="18446"/>
                                        </p:tgtEl>
                                        <p:attrNameLst>
                                          <p:attrName>ppt_h</p:attrName>
                                        </p:attrNameLst>
                                      </p:cBhvr>
                                      <p:tavLst>
                                        <p:tav tm="0">
                                          <p:val>
                                            <p:fltVal val="0"/>
                                          </p:val>
                                        </p:tav>
                                        <p:tav tm="100000">
                                          <p:val>
                                            <p:strVal val="#ppt_h"/>
                                          </p:val>
                                        </p:tav>
                                      </p:tavLst>
                                    </p:anim>
                                    <p:animEffect transition="in" filter="fade">
                                      <p:cBhvr>
                                        <p:cTn id="16" dur="500"/>
                                        <p:tgtEl>
                                          <p:spTgt spid="184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447"/>
                                        </p:tgtEl>
                                        <p:attrNameLst>
                                          <p:attrName>style.visibility</p:attrName>
                                        </p:attrNameLst>
                                      </p:cBhvr>
                                      <p:to>
                                        <p:strVal val="visible"/>
                                      </p:to>
                                    </p:set>
                                    <p:anim calcmode="lin" valueType="num">
                                      <p:cBhvr>
                                        <p:cTn id="21" dur="500" fill="hold"/>
                                        <p:tgtEl>
                                          <p:spTgt spid="18447"/>
                                        </p:tgtEl>
                                        <p:attrNameLst>
                                          <p:attrName>ppt_w</p:attrName>
                                        </p:attrNameLst>
                                      </p:cBhvr>
                                      <p:tavLst>
                                        <p:tav tm="0">
                                          <p:val>
                                            <p:fltVal val="0"/>
                                          </p:val>
                                        </p:tav>
                                        <p:tav tm="100000">
                                          <p:val>
                                            <p:strVal val="#ppt_w"/>
                                          </p:val>
                                        </p:tav>
                                      </p:tavLst>
                                    </p:anim>
                                    <p:anim calcmode="lin" valueType="num">
                                      <p:cBhvr>
                                        <p:cTn id="22" dur="500" fill="hold"/>
                                        <p:tgtEl>
                                          <p:spTgt spid="18447"/>
                                        </p:tgtEl>
                                        <p:attrNameLst>
                                          <p:attrName>ppt_h</p:attrName>
                                        </p:attrNameLst>
                                      </p:cBhvr>
                                      <p:tavLst>
                                        <p:tav tm="0">
                                          <p:val>
                                            <p:fltVal val="0"/>
                                          </p:val>
                                        </p:tav>
                                        <p:tav tm="100000">
                                          <p:val>
                                            <p:strVal val="#ppt_h"/>
                                          </p:val>
                                        </p:tav>
                                      </p:tavLst>
                                    </p:anim>
                                    <p:animEffect transition="in" filter="fade">
                                      <p:cBhvr>
                                        <p:cTn id="23" dur="500"/>
                                        <p:tgtEl>
                                          <p:spTgt spid="184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449"/>
                                        </p:tgtEl>
                                        <p:attrNameLst>
                                          <p:attrName>style.visibility</p:attrName>
                                        </p:attrNameLst>
                                      </p:cBhvr>
                                      <p:to>
                                        <p:strVal val="visible"/>
                                      </p:to>
                                    </p:set>
                                    <p:anim calcmode="lin" valueType="num">
                                      <p:cBhvr>
                                        <p:cTn id="28" dur="500" fill="hold"/>
                                        <p:tgtEl>
                                          <p:spTgt spid="18449"/>
                                        </p:tgtEl>
                                        <p:attrNameLst>
                                          <p:attrName>ppt_w</p:attrName>
                                        </p:attrNameLst>
                                      </p:cBhvr>
                                      <p:tavLst>
                                        <p:tav tm="0">
                                          <p:val>
                                            <p:fltVal val="0"/>
                                          </p:val>
                                        </p:tav>
                                        <p:tav tm="100000">
                                          <p:val>
                                            <p:strVal val="#ppt_w"/>
                                          </p:val>
                                        </p:tav>
                                      </p:tavLst>
                                    </p:anim>
                                    <p:anim calcmode="lin" valueType="num">
                                      <p:cBhvr>
                                        <p:cTn id="29" dur="500" fill="hold"/>
                                        <p:tgtEl>
                                          <p:spTgt spid="18449"/>
                                        </p:tgtEl>
                                        <p:attrNameLst>
                                          <p:attrName>ppt_h</p:attrName>
                                        </p:attrNameLst>
                                      </p:cBhvr>
                                      <p:tavLst>
                                        <p:tav tm="0">
                                          <p:val>
                                            <p:fltVal val="0"/>
                                          </p:val>
                                        </p:tav>
                                        <p:tav tm="100000">
                                          <p:val>
                                            <p:strVal val="#ppt_h"/>
                                          </p:val>
                                        </p:tav>
                                      </p:tavLst>
                                    </p:anim>
                                    <p:animEffect transition="in" filter="fade">
                                      <p:cBhvr>
                                        <p:cTn id="30" dur="500"/>
                                        <p:tgtEl>
                                          <p:spTgt spid="184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8450"/>
                                        </p:tgtEl>
                                        <p:attrNameLst>
                                          <p:attrName>style.visibility</p:attrName>
                                        </p:attrNameLst>
                                      </p:cBhvr>
                                      <p:to>
                                        <p:strVal val="visible"/>
                                      </p:to>
                                    </p:set>
                                    <p:anim calcmode="lin" valueType="num">
                                      <p:cBhvr>
                                        <p:cTn id="35" dur="500" fill="hold"/>
                                        <p:tgtEl>
                                          <p:spTgt spid="18450"/>
                                        </p:tgtEl>
                                        <p:attrNameLst>
                                          <p:attrName>ppt_w</p:attrName>
                                        </p:attrNameLst>
                                      </p:cBhvr>
                                      <p:tavLst>
                                        <p:tav tm="0">
                                          <p:val>
                                            <p:fltVal val="0"/>
                                          </p:val>
                                        </p:tav>
                                        <p:tav tm="100000">
                                          <p:val>
                                            <p:strVal val="#ppt_w"/>
                                          </p:val>
                                        </p:tav>
                                      </p:tavLst>
                                    </p:anim>
                                    <p:anim calcmode="lin" valueType="num">
                                      <p:cBhvr>
                                        <p:cTn id="36" dur="500" fill="hold"/>
                                        <p:tgtEl>
                                          <p:spTgt spid="18450"/>
                                        </p:tgtEl>
                                        <p:attrNameLst>
                                          <p:attrName>ppt_h</p:attrName>
                                        </p:attrNameLst>
                                      </p:cBhvr>
                                      <p:tavLst>
                                        <p:tav tm="0">
                                          <p:val>
                                            <p:fltVal val="0"/>
                                          </p:val>
                                        </p:tav>
                                        <p:tav tm="100000">
                                          <p:val>
                                            <p:strVal val="#ppt_h"/>
                                          </p:val>
                                        </p:tav>
                                      </p:tavLst>
                                    </p:anim>
                                    <p:animEffect transition="in" filter="fade">
                                      <p:cBhvr>
                                        <p:cTn id="37" dur="500"/>
                                        <p:tgtEl>
                                          <p:spTgt spid="184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8448"/>
                                        </p:tgtEl>
                                        <p:attrNameLst>
                                          <p:attrName>style.visibility</p:attrName>
                                        </p:attrNameLst>
                                      </p:cBhvr>
                                      <p:to>
                                        <p:strVal val="visible"/>
                                      </p:to>
                                    </p:set>
                                    <p:anim calcmode="lin" valueType="num">
                                      <p:cBhvr>
                                        <p:cTn id="42" dur="500" fill="hold"/>
                                        <p:tgtEl>
                                          <p:spTgt spid="18448"/>
                                        </p:tgtEl>
                                        <p:attrNameLst>
                                          <p:attrName>ppt_w</p:attrName>
                                        </p:attrNameLst>
                                      </p:cBhvr>
                                      <p:tavLst>
                                        <p:tav tm="0">
                                          <p:val>
                                            <p:fltVal val="0"/>
                                          </p:val>
                                        </p:tav>
                                        <p:tav tm="100000">
                                          <p:val>
                                            <p:strVal val="#ppt_w"/>
                                          </p:val>
                                        </p:tav>
                                      </p:tavLst>
                                    </p:anim>
                                    <p:anim calcmode="lin" valueType="num">
                                      <p:cBhvr>
                                        <p:cTn id="43" dur="500" fill="hold"/>
                                        <p:tgtEl>
                                          <p:spTgt spid="18448"/>
                                        </p:tgtEl>
                                        <p:attrNameLst>
                                          <p:attrName>ppt_h</p:attrName>
                                        </p:attrNameLst>
                                      </p:cBhvr>
                                      <p:tavLst>
                                        <p:tav tm="0">
                                          <p:val>
                                            <p:fltVal val="0"/>
                                          </p:val>
                                        </p:tav>
                                        <p:tav tm="100000">
                                          <p:val>
                                            <p:strVal val="#ppt_h"/>
                                          </p:val>
                                        </p:tav>
                                      </p:tavLst>
                                    </p:anim>
                                    <p:animEffect transition="in" filter="fade">
                                      <p:cBhvr>
                                        <p:cTn id="44"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18446" grpId="0"/>
      <p:bldP spid="18447" grpId="0"/>
      <p:bldP spid="18448" grpId="0"/>
      <p:bldP spid="18449" grpId="0"/>
      <p:bldP spid="184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starter activity</a:t>
            </a:r>
          </a:p>
        </p:txBody>
      </p:sp>
      <p:pic>
        <p:nvPicPr>
          <p:cNvPr id="6147" name="Picture 5" descr="3-Steps-for-Getting-Started-with-Social-Media"/>
          <p:cNvPicPr>
            <a:picLocks noChangeAspect="1" noChangeArrowheads="1"/>
          </p:cNvPicPr>
          <p:nvPr/>
        </p:nvPicPr>
        <p:blipFill>
          <a:blip r:embed="rId3">
            <a:extLst>
              <a:ext uri="{28A0092B-C50C-407E-A947-70E740481C1C}">
                <a14:useLocalDpi xmlns:a14="http://schemas.microsoft.com/office/drawing/2010/main" val="0"/>
              </a:ext>
            </a:extLst>
          </a:blip>
          <a:srcRect b="25494"/>
          <a:stretch>
            <a:fillRect/>
          </a:stretch>
        </p:blipFill>
        <p:spPr bwMode="auto">
          <a:xfrm>
            <a:off x="0" y="3689350"/>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body" idx="4294967295"/>
          </p:nvPr>
        </p:nvSpPr>
        <p:spPr>
          <a:xfrm>
            <a:off x="0" y="1484313"/>
            <a:ext cx="9144000" cy="2160587"/>
          </a:xfrm>
        </p:spPr>
        <p:txBody>
          <a:bodyPr/>
          <a:lstStyle/>
          <a:p>
            <a:r>
              <a:rPr lang="en-GB" smtClean="0">
                <a:latin typeface="Arial" charset="0"/>
                <a:ea typeface="ＭＳ Ｐゴシック" pitchFamily="34" charset="-128"/>
              </a:rPr>
              <a:t>Use your knowledge from KS3 to match the labels and functions to the diagrams of the  male and female reproductive systems.</a:t>
            </a:r>
          </a:p>
        </p:txBody>
      </p:sp>
    </p:spTree>
    <p:extLst>
      <p:ext uri="{BB962C8B-B14F-4D97-AF65-F5344CB8AC3E}">
        <p14:creationId xmlns:p14="http://schemas.microsoft.com/office/powerpoint/2010/main" val="1825947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23850" y="404813"/>
            <a:ext cx="8569325" cy="5832475"/>
          </a:xfrm>
        </p:spPr>
        <p:txBody>
          <a:bodyPr/>
          <a:lstStyle/>
          <a:p>
            <a:pPr algn="ctr" eaLnBrk="1" hangingPunct="1">
              <a:buFontTx/>
              <a:buNone/>
            </a:pPr>
            <a:r>
              <a:rPr lang="en-GB" dirty="0" smtClean="0">
                <a:ea typeface="ＭＳ Ｐゴシック" pitchFamily="34" charset="-128"/>
              </a:rPr>
              <a:t>	</a:t>
            </a:r>
            <a:r>
              <a:rPr lang="en-GB" sz="6000" dirty="0" smtClean="0">
                <a:solidFill>
                  <a:srgbClr val="FF0000"/>
                </a:solidFill>
                <a:latin typeface="Arial Black" pitchFamily="34" charset="0"/>
                <a:ea typeface="ＭＳ Ｐゴシック" pitchFamily="34" charset="-128"/>
              </a:rPr>
              <a:t>Implantation</a:t>
            </a:r>
            <a:r>
              <a:rPr lang="en-GB" dirty="0" smtClean="0">
                <a:latin typeface="Arial Black" pitchFamily="34" charset="0"/>
                <a:ea typeface="ＭＳ Ｐゴシック" pitchFamily="34" charset="-128"/>
              </a:rPr>
              <a:t> </a:t>
            </a:r>
          </a:p>
          <a:p>
            <a:pPr algn="ctr" eaLnBrk="1" hangingPunct="1">
              <a:buFontTx/>
              <a:buNone/>
            </a:pPr>
            <a:r>
              <a:rPr lang="en-GB" dirty="0" smtClean="0">
                <a:latin typeface="Arial" charset="0"/>
                <a:ea typeface="ＭＳ Ｐゴシック" pitchFamily="34" charset="-128"/>
              </a:rPr>
              <a:t>occurs when the ball of cells attaches to the wall of the uterus.</a:t>
            </a:r>
          </a:p>
          <a:p>
            <a:pPr algn="ctr" eaLnBrk="1" hangingPunct="1">
              <a:buFontTx/>
              <a:buNone/>
            </a:pPr>
            <a:endParaRPr lang="en-GB" dirty="0" smtClean="0">
              <a:latin typeface="Arial" charset="0"/>
              <a:ea typeface="ＭＳ Ｐゴシック" pitchFamily="34" charset="-128"/>
            </a:endParaRPr>
          </a:p>
          <a:p>
            <a:pPr algn="ctr" eaLnBrk="1" hangingPunct="1">
              <a:buFontTx/>
              <a:buNone/>
            </a:pPr>
            <a:r>
              <a:rPr lang="en-GB" dirty="0" smtClean="0">
                <a:latin typeface="Arial" charset="0"/>
                <a:ea typeface="ＭＳ Ｐゴシック" pitchFamily="34" charset="-128"/>
              </a:rPr>
              <a:t>The cells are now called an</a:t>
            </a:r>
            <a:r>
              <a:rPr lang="en-GB" dirty="0" smtClean="0">
                <a:ea typeface="ＭＳ Ｐゴシック" pitchFamily="34" charset="-128"/>
              </a:rPr>
              <a:t> </a:t>
            </a:r>
            <a:r>
              <a:rPr lang="en-GB" dirty="0" smtClean="0">
                <a:solidFill>
                  <a:srgbClr val="FF0000"/>
                </a:solidFill>
                <a:latin typeface="Arial Black" pitchFamily="34" charset="0"/>
                <a:ea typeface="ＭＳ Ｐゴシック" pitchFamily="34" charset="-128"/>
              </a:rPr>
              <a:t>embryo</a:t>
            </a:r>
            <a:r>
              <a:rPr lang="en-GB" dirty="0" smtClean="0">
                <a:ea typeface="ＭＳ Ｐゴシック" pitchFamily="34" charset="-128"/>
              </a:rPr>
              <a:t>.</a:t>
            </a:r>
          </a:p>
          <a:p>
            <a:pPr algn="ctr" eaLnBrk="1" hangingPunct="1">
              <a:buFontTx/>
              <a:buNone/>
            </a:pPr>
            <a:endParaRPr lang="en-GB" sz="4000" dirty="0" smtClean="0">
              <a:ea typeface="ＭＳ Ｐゴシック" pitchFamily="34" charset="-128"/>
            </a:endParaRPr>
          </a:p>
          <a:p>
            <a:pPr algn="ctr" eaLnBrk="1" hangingPunct="1">
              <a:buFontTx/>
              <a:buNone/>
            </a:pPr>
            <a:r>
              <a:rPr lang="en-GB" dirty="0" smtClean="0">
                <a:latin typeface="Arial" charset="0"/>
                <a:ea typeface="ＭＳ Ｐゴシック" pitchFamily="34" charset="-128"/>
              </a:rPr>
              <a:t>After implantation the embryo</a:t>
            </a:r>
            <a:r>
              <a:rPr lang="en-GB" dirty="0" smtClean="0">
                <a:ea typeface="ＭＳ Ｐゴシック" pitchFamily="34" charset="-128"/>
              </a:rPr>
              <a:t> </a:t>
            </a:r>
            <a:r>
              <a:rPr lang="en-GB" dirty="0" smtClean="0">
                <a:solidFill>
                  <a:srgbClr val="FF0000"/>
                </a:solidFill>
                <a:latin typeface="Arial Black" pitchFamily="34" charset="0"/>
                <a:ea typeface="ＭＳ Ｐゴシック" pitchFamily="34" charset="-128"/>
              </a:rPr>
              <a:t>differentiates</a:t>
            </a:r>
            <a:r>
              <a:rPr lang="en-GB" dirty="0" smtClean="0">
                <a:solidFill>
                  <a:srgbClr val="FF0000"/>
                </a:solidFill>
                <a:latin typeface="Cooper Black" pitchFamily="18" charset="0"/>
                <a:ea typeface="ＭＳ Ｐゴシック" pitchFamily="34" charset="-128"/>
              </a:rPr>
              <a:t> </a:t>
            </a:r>
            <a:r>
              <a:rPr lang="en-GB" dirty="0" smtClean="0">
                <a:latin typeface="Arial" charset="0"/>
                <a:ea typeface="ＭＳ Ｐゴシック" pitchFamily="34" charset="-128"/>
              </a:rPr>
              <a:t>to produce different tissues and organs.</a:t>
            </a:r>
          </a:p>
        </p:txBody>
      </p:sp>
    </p:spTree>
    <p:custDataLst>
      <p:tags r:id="rId1"/>
    </p:custDataLst>
    <p:extLst>
      <p:ext uri="{BB962C8B-B14F-4D97-AF65-F5344CB8AC3E}">
        <p14:creationId xmlns:p14="http://schemas.microsoft.com/office/powerpoint/2010/main" val="285115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plenary</a:t>
            </a:r>
          </a:p>
        </p:txBody>
      </p:sp>
      <p:sp>
        <p:nvSpPr>
          <p:cNvPr id="231428" name="Rectangle 3"/>
          <p:cNvSpPr>
            <a:spLocks noGrp="1" noChangeArrowheads="1"/>
          </p:cNvSpPr>
          <p:nvPr>
            <p:ph type="body" idx="4294967295"/>
          </p:nvPr>
        </p:nvSpPr>
        <p:spPr>
          <a:xfrm>
            <a:off x="0" y="1484313"/>
            <a:ext cx="9144000" cy="2160587"/>
          </a:xfrm>
        </p:spPr>
        <p:txBody>
          <a:bodyPr/>
          <a:lstStyle/>
          <a:p>
            <a:r>
              <a:rPr lang="en-GB" smtClean="0">
                <a:latin typeface="Arial" charset="0"/>
                <a:ea typeface="ＭＳ Ｐゴシック" pitchFamily="34" charset="-128"/>
              </a:rPr>
              <a:t>Pupils to use whiteboards to draw a diagram to link terms ovum, sperm, zygote, embryo and foetus.</a:t>
            </a:r>
          </a:p>
          <a:p>
            <a:endParaRPr lang="en-GB" smtClean="0">
              <a:latin typeface="Arial" charset="0"/>
              <a:ea typeface="ＭＳ Ｐゴシック" pitchFamily="34" charset="-128"/>
              <a:sym typeface="Wingdings" pitchFamily="2" charset="2"/>
            </a:endParaRPr>
          </a:p>
        </p:txBody>
      </p:sp>
      <p:pic>
        <p:nvPicPr>
          <p:cNvPr id="22532" name="Picture 6" descr="17turbo-articleLarge"/>
          <p:cNvPicPr>
            <a:picLocks noChangeAspect="1" noChangeArrowheads="1"/>
          </p:cNvPicPr>
          <p:nvPr/>
        </p:nvPicPr>
        <p:blipFill>
          <a:blip r:embed="rId3">
            <a:extLst>
              <a:ext uri="{28A0092B-C50C-407E-A947-70E740481C1C}">
                <a14:useLocalDpi xmlns:a14="http://schemas.microsoft.com/office/drawing/2010/main" val="0"/>
              </a:ext>
            </a:extLst>
          </a:blip>
          <a:srcRect t="9375"/>
          <a:stretch>
            <a:fillRect/>
          </a:stretch>
        </p:blipFill>
        <p:spPr bwMode="auto">
          <a:xfrm>
            <a:off x="0" y="3543300"/>
            <a:ext cx="9144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93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23556" name="Rectangle 4"/>
          <p:cNvSpPr>
            <a:spLocks noGrp="1"/>
          </p:cNvSpPr>
          <p:nvPr>
            <p:ph type="body" idx="4294967295"/>
          </p:nvPr>
        </p:nvSpPr>
        <p:spPr>
          <a:xfrm>
            <a:off x="2230438" y="3036888"/>
            <a:ext cx="6877050" cy="2624137"/>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mtClean="0">
                <a:latin typeface="Arial" charset="0"/>
                <a:ea typeface="ＭＳ Ｐゴシック" pitchFamily="34" charset="-128"/>
                <a:cs typeface="Arial" charset="0"/>
              </a:rPr>
              <a:t>after implantation in the uterus lining the ball of cells then differentiates to produce a variety of  tissues and organs</a:t>
            </a:r>
            <a:endParaRPr lang="en-GB" b="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886214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starter activity</a:t>
            </a:r>
          </a:p>
        </p:txBody>
      </p:sp>
      <p:sp>
        <p:nvSpPr>
          <p:cNvPr id="231428" name="Rectangle 3"/>
          <p:cNvSpPr>
            <a:spLocks noGrp="1" noChangeArrowheads="1"/>
          </p:cNvSpPr>
          <p:nvPr>
            <p:ph type="body" idx="4294967295"/>
          </p:nvPr>
        </p:nvSpPr>
        <p:spPr>
          <a:xfrm>
            <a:off x="0" y="2103438"/>
            <a:ext cx="4343400" cy="3151187"/>
          </a:xfrm>
        </p:spPr>
        <p:txBody>
          <a:bodyPr/>
          <a:lstStyle/>
          <a:p>
            <a:r>
              <a:rPr lang="en-GB" smtClean="0">
                <a:latin typeface="Arial" charset="0"/>
                <a:ea typeface="ＭＳ Ｐゴシック" pitchFamily="34" charset="-128"/>
              </a:rPr>
              <a:t>Jot down on the whiteboard the features in the photograph that help to support the developing foetus.</a:t>
            </a:r>
          </a:p>
        </p:txBody>
      </p:sp>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8350" y="1306513"/>
            <a:ext cx="456565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42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5129213"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5214938" y="1812925"/>
            <a:ext cx="3929062"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US" sz="3600">
                <a:latin typeface="Arial" charset="0"/>
              </a:rPr>
              <a:t>A number of special features support the developing foetus, including the amnion, amniotic fluid, umbilical cord and placenta.</a:t>
            </a:r>
          </a:p>
        </p:txBody>
      </p:sp>
      <p:sp>
        <p:nvSpPr>
          <p:cNvPr id="25604" name="Content Placeholder 1"/>
          <p:cNvSpPr>
            <a:spLocks noGrp="1"/>
          </p:cNvSpPr>
          <p:nvPr>
            <p:ph/>
          </p:nvPr>
        </p:nvSpPr>
        <p:spPr>
          <a:xfrm>
            <a:off x="5219700" y="404813"/>
            <a:ext cx="3924300" cy="1439862"/>
          </a:xfrm>
        </p:spPr>
        <p:txBody>
          <a:bodyPr/>
          <a:lstStyle/>
          <a:p>
            <a:pPr marL="0" indent="0" algn="ctr">
              <a:buFontTx/>
              <a:buNone/>
            </a:pPr>
            <a:r>
              <a:rPr lang="en-US" sz="4000" smtClean="0">
                <a:latin typeface="Showcard Gothic" pitchFamily="82" charset="0"/>
                <a:ea typeface="ＭＳ Ｐゴシック" pitchFamily="34" charset="-128"/>
              </a:rPr>
              <a:t>Development of the Foetus</a:t>
            </a:r>
          </a:p>
        </p:txBody>
      </p:sp>
    </p:spTree>
    <p:extLst>
      <p:ext uri="{BB962C8B-B14F-4D97-AF65-F5344CB8AC3E}">
        <p14:creationId xmlns:p14="http://schemas.microsoft.com/office/powerpoint/2010/main" val="3975202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26628" name="Rectangle 4"/>
          <p:cNvSpPr>
            <a:spLocks noGrp="1"/>
          </p:cNvSpPr>
          <p:nvPr>
            <p:ph type="body" idx="4294967295"/>
          </p:nvPr>
        </p:nvSpPr>
        <p:spPr>
          <a:xfrm>
            <a:off x="2278063" y="2803525"/>
            <a:ext cx="6877050" cy="2025650"/>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mtClean="0">
                <a:latin typeface="Arial" charset="0"/>
                <a:ea typeface="ＭＳ Ｐゴシック" pitchFamily="34" charset="-128"/>
                <a:cs typeface="Arial" charset="0"/>
              </a:rPr>
              <a:t>the amnion and amniotic fluid cushion the foetus.</a:t>
            </a:r>
          </a:p>
        </p:txBody>
      </p:sp>
    </p:spTree>
    <p:extLst>
      <p:ext uri="{BB962C8B-B14F-4D97-AF65-F5344CB8AC3E}">
        <p14:creationId xmlns:p14="http://schemas.microsoft.com/office/powerpoint/2010/main" val="2790685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creen Shot 2012-11-21 at 21.45.04.png"/>
          <p:cNvPicPr>
            <a:picLocks noChangeAspect="1"/>
          </p:cNvPicPr>
          <p:nvPr/>
        </p:nvPicPr>
        <p:blipFill>
          <a:blip r:embed="rId2">
            <a:extLst>
              <a:ext uri="{28A0092B-C50C-407E-A947-70E740481C1C}">
                <a14:useLocalDpi xmlns:a14="http://schemas.microsoft.com/office/drawing/2010/main" val="0"/>
              </a:ext>
            </a:extLst>
          </a:blip>
          <a:srcRect t="4018" b="-150"/>
          <a:stretch>
            <a:fillRect/>
          </a:stretch>
        </p:blipFill>
        <p:spPr bwMode="auto">
          <a:xfrm>
            <a:off x="-107950" y="549275"/>
            <a:ext cx="6492875"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6121400" y="419100"/>
            <a:ext cx="3022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US" sz="3600">
                <a:solidFill>
                  <a:srgbClr val="FFFFFF"/>
                </a:solidFill>
                <a:latin typeface="Arial" charset="0"/>
                <a:cs typeface="Arial" charset="0"/>
              </a:rPr>
              <a:t>The amnion is a sac filled with </a:t>
            </a:r>
          </a:p>
          <a:p>
            <a:pPr algn="ctr" eaLnBrk="1" hangingPunct="1"/>
            <a:r>
              <a:rPr lang="en-US" sz="3600">
                <a:solidFill>
                  <a:srgbClr val="FFFFFF"/>
                </a:solidFill>
                <a:latin typeface="Arial" charset="0"/>
                <a:cs typeface="Arial" charset="0"/>
              </a:rPr>
              <a:t>amniotic  fluid</a:t>
            </a:r>
          </a:p>
          <a:p>
            <a:pPr algn="ctr" eaLnBrk="1" hangingPunct="1"/>
            <a:r>
              <a:rPr lang="en-US" sz="3600">
                <a:solidFill>
                  <a:schemeClr val="bg1"/>
                </a:solidFill>
                <a:latin typeface="Arial" charset="0"/>
                <a:cs typeface="Arial" charset="0"/>
              </a:rPr>
              <a:t>which cushions the foetus against knocks and  bumps as it develops</a:t>
            </a:r>
          </a:p>
        </p:txBody>
      </p:sp>
    </p:spTree>
    <p:extLst>
      <p:ext uri="{BB962C8B-B14F-4D97-AF65-F5344CB8AC3E}">
        <p14:creationId xmlns:p14="http://schemas.microsoft.com/office/powerpoint/2010/main" val="885898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49275"/>
            <a:ext cx="6481762"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WordArt 5"/>
          <p:cNvSpPr>
            <a:spLocks noChangeArrowheads="1" noChangeShapeType="1" noTextEdit="1"/>
          </p:cNvSpPr>
          <p:nvPr/>
        </p:nvSpPr>
        <p:spPr bwMode="auto">
          <a:xfrm>
            <a:off x="900113" y="2708275"/>
            <a:ext cx="1235075" cy="3984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placenta</a:t>
            </a:r>
          </a:p>
        </p:txBody>
      </p:sp>
      <p:sp>
        <p:nvSpPr>
          <p:cNvPr id="28676" name="WordArt 6"/>
          <p:cNvSpPr>
            <a:spLocks noChangeArrowheads="1" noChangeShapeType="1" noTextEdit="1"/>
          </p:cNvSpPr>
          <p:nvPr/>
        </p:nvSpPr>
        <p:spPr bwMode="auto">
          <a:xfrm>
            <a:off x="1331913" y="3573463"/>
            <a:ext cx="1296987" cy="7921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umbilical</a:t>
            </a:r>
          </a:p>
          <a:p>
            <a:pPr algn="ctr"/>
            <a:r>
              <a:rPr lang="en-GB" sz="3600" kern="10">
                <a:ln w="9525">
                  <a:solidFill>
                    <a:srgbClr val="000000"/>
                  </a:solidFill>
                  <a:round/>
                  <a:headEnd/>
                  <a:tailEnd/>
                </a:ln>
                <a:solidFill>
                  <a:srgbClr val="0000FF"/>
                </a:solidFill>
                <a:latin typeface="Arial Black"/>
              </a:rPr>
              <a:t>cord</a:t>
            </a:r>
          </a:p>
        </p:txBody>
      </p:sp>
      <p:sp>
        <p:nvSpPr>
          <p:cNvPr id="28677" name="WordArt 7"/>
          <p:cNvSpPr>
            <a:spLocks noChangeArrowheads="1" noChangeShapeType="1" noTextEdit="1"/>
          </p:cNvSpPr>
          <p:nvPr/>
        </p:nvSpPr>
        <p:spPr bwMode="auto">
          <a:xfrm>
            <a:off x="2627313" y="4941888"/>
            <a:ext cx="1092200" cy="32543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foetus</a:t>
            </a:r>
          </a:p>
        </p:txBody>
      </p:sp>
      <p:sp>
        <p:nvSpPr>
          <p:cNvPr id="28678" name="WordArt 8"/>
          <p:cNvSpPr>
            <a:spLocks noChangeArrowheads="1" noChangeShapeType="1" noTextEdit="1"/>
          </p:cNvSpPr>
          <p:nvPr/>
        </p:nvSpPr>
        <p:spPr bwMode="auto">
          <a:xfrm>
            <a:off x="3995738" y="6092825"/>
            <a:ext cx="1235075" cy="3984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vagina</a:t>
            </a:r>
          </a:p>
        </p:txBody>
      </p:sp>
      <p:sp>
        <p:nvSpPr>
          <p:cNvPr id="28679" name="WordArt 9"/>
          <p:cNvSpPr>
            <a:spLocks noChangeArrowheads="1" noChangeShapeType="1" noTextEdit="1"/>
          </p:cNvSpPr>
          <p:nvPr/>
        </p:nvSpPr>
        <p:spPr bwMode="auto">
          <a:xfrm>
            <a:off x="5292725" y="1125538"/>
            <a:ext cx="1584325" cy="3984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uterus wall</a:t>
            </a:r>
          </a:p>
        </p:txBody>
      </p:sp>
      <p:sp>
        <p:nvSpPr>
          <p:cNvPr id="28680" name="WordArt 10"/>
          <p:cNvSpPr>
            <a:spLocks noChangeArrowheads="1" noChangeShapeType="1" noTextEdit="1"/>
          </p:cNvSpPr>
          <p:nvPr/>
        </p:nvSpPr>
        <p:spPr bwMode="auto">
          <a:xfrm>
            <a:off x="5580063" y="1773238"/>
            <a:ext cx="1235075" cy="3984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amnion</a:t>
            </a:r>
          </a:p>
        </p:txBody>
      </p:sp>
      <p:sp>
        <p:nvSpPr>
          <p:cNvPr id="28681" name="WordArt 11"/>
          <p:cNvSpPr>
            <a:spLocks noChangeArrowheads="1" noChangeShapeType="1" noTextEdit="1"/>
          </p:cNvSpPr>
          <p:nvPr/>
        </p:nvSpPr>
        <p:spPr bwMode="auto">
          <a:xfrm>
            <a:off x="6084888" y="2349500"/>
            <a:ext cx="1800225" cy="3984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FF"/>
                </a:solidFill>
                <a:latin typeface="Arial Black"/>
              </a:rPr>
              <a:t>amniotic fluid</a:t>
            </a:r>
          </a:p>
        </p:txBody>
      </p:sp>
    </p:spTree>
    <p:custDataLst>
      <p:tags r:id="rId1"/>
    </p:custDataLst>
    <p:extLst>
      <p:ext uri="{BB962C8B-B14F-4D97-AF65-F5344CB8AC3E}">
        <p14:creationId xmlns:p14="http://schemas.microsoft.com/office/powerpoint/2010/main" val="1600247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19460" name="Rectangle 4"/>
          <p:cNvSpPr>
            <a:spLocks noGrp="1"/>
          </p:cNvSpPr>
          <p:nvPr>
            <p:ph type="body" idx="4294967295"/>
          </p:nvPr>
        </p:nvSpPr>
        <p:spPr>
          <a:xfrm>
            <a:off x="2230438" y="2676525"/>
            <a:ext cx="6877050" cy="3457575"/>
          </a:xfrm>
        </p:spPr>
        <p:txBody>
          <a:bodyPr>
            <a:normAutofit lnSpcReduction="10000"/>
          </a:bodyPr>
          <a:lstStyle/>
          <a:p>
            <a:pPr>
              <a:lnSpc>
                <a:spcPct val="90000"/>
              </a:lnSpc>
              <a:buFont typeface="Arial" charset="0"/>
              <a:buNone/>
              <a:defRPr/>
            </a:pPr>
            <a:r>
              <a:rPr lang="en-GB" dirty="0" smtClean="0">
                <a:latin typeface="Arial" pitchFamily="34" charset="0"/>
                <a:cs typeface="Arial" pitchFamily="34" charset="0"/>
              </a:rPr>
              <a:t>	ALL MUST…</a:t>
            </a:r>
          </a:p>
          <a:p>
            <a:pPr marL="457200" indent="-457200">
              <a:lnSpc>
                <a:spcPct val="90000"/>
              </a:lnSpc>
              <a:buFont typeface="Wingdings" pitchFamily="2" charset="2"/>
              <a:buChar char="q"/>
              <a:defRPr/>
            </a:pPr>
            <a:r>
              <a:rPr lang="en-GB" sz="2800" dirty="0" smtClean="0">
                <a:latin typeface="Arial" pitchFamily="34" charset="0"/>
                <a:cs typeface="Arial" pitchFamily="34" charset="0"/>
              </a:rPr>
              <a:t>the placenta is adapted for diffusion by having a large surface area for exchange of dissolved nutrients, oxygen, carbon dioxide and urea. </a:t>
            </a:r>
          </a:p>
          <a:p>
            <a:pPr>
              <a:lnSpc>
                <a:spcPct val="90000"/>
              </a:lnSpc>
              <a:buFont typeface="Arial" charset="0"/>
              <a:buNone/>
              <a:defRPr/>
            </a:pPr>
            <a:r>
              <a:rPr lang="en-GB" sz="2800" dirty="0" smtClean="0">
                <a:latin typeface="Arial" pitchFamily="34" charset="0"/>
                <a:cs typeface="Arial" pitchFamily="34" charset="0"/>
              </a:rPr>
              <a:t>	SOME MAY… </a:t>
            </a:r>
          </a:p>
          <a:p>
            <a:pPr marL="457200" indent="-457200">
              <a:lnSpc>
                <a:spcPct val="90000"/>
              </a:lnSpc>
              <a:buFont typeface="Wingdings" pitchFamily="2" charset="2"/>
              <a:buChar char="q"/>
              <a:defRPr/>
            </a:pPr>
            <a:r>
              <a:rPr lang="en-GB" sz="2800" b="1" dirty="0" smtClean="0">
                <a:latin typeface="Arial" pitchFamily="34" charset="0"/>
                <a:cs typeface="Arial" pitchFamily="34" charset="0"/>
              </a:rPr>
              <a:t>explain the role of villi in providing these adaptations;</a:t>
            </a:r>
          </a:p>
        </p:txBody>
      </p:sp>
      <p:sp>
        <p:nvSpPr>
          <p:cNvPr id="29701" name="WordArt 5"/>
          <p:cNvSpPr>
            <a:spLocks noChangeArrowheads="1" noChangeShapeType="1" noTextEdit="1"/>
          </p:cNvSpPr>
          <p:nvPr/>
        </p:nvSpPr>
        <p:spPr bwMode="auto">
          <a:xfrm>
            <a:off x="290513" y="4868863"/>
            <a:ext cx="1871662" cy="1798637"/>
          </a:xfrm>
          <a:prstGeom prst="rect">
            <a:avLst/>
          </a:prstGeom>
        </p:spPr>
        <p:txBody>
          <a:bodyPr wrap="none" fromWordArt="1">
            <a:prstTxWarp prst="textSlantUp">
              <a:avLst>
                <a:gd name="adj" fmla="val 27338"/>
              </a:avLst>
            </a:prstTxWarp>
          </a:bodyPr>
          <a:lstStyle/>
          <a:p>
            <a:r>
              <a:rPr lang="en-GB" sz="3600" b="1" kern="10">
                <a:ln w="9525">
                  <a:solidFill>
                    <a:srgbClr val="000000"/>
                  </a:solidFill>
                  <a:round/>
                  <a:headEnd/>
                  <a:tailEnd/>
                </a:ln>
                <a:solidFill>
                  <a:srgbClr val="99CC00"/>
                </a:solidFill>
                <a:latin typeface="Arial Black"/>
              </a:rPr>
              <a:t>HIGHER</a:t>
            </a:r>
          </a:p>
          <a:p>
            <a:r>
              <a:rPr lang="en-GB" sz="3600" b="1" kern="10">
                <a:ln w="9525">
                  <a:solidFill>
                    <a:srgbClr val="000000"/>
                  </a:solidFill>
                  <a:round/>
                  <a:headEnd/>
                  <a:tailEnd/>
                </a:ln>
                <a:solidFill>
                  <a:srgbClr val="99CC00"/>
                </a:solidFill>
                <a:latin typeface="Arial Black"/>
              </a:rPr>
              <a:t>TIER</a:t>
            </a:r>
          </a:p>
        </p:txBody>
      </p:sp>
    </p:spTree>
    <p:extLst>
      <p:ext uri="{BB962C8B-B14F-4D97-AF65-F5344CB8AC3E}">
        <p14:creationId xmlns:p14="http://schemas.microsoft.com/office/powerpoint/2010/main" val="297912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30724" name="Rectangle 4"/>
          <p:cNvSpPr>
            <a:spLocks noGrp="1"/>
          </p:cNvSpPr>
          <p:nvPr>
            <p:ph type="body" idx="4294967295"/>
          </p:nvPr>
        </p:nvSpPr>
        <p:spPr>
          <a:xfrm>
            <a:off x="2389188" y="2835275"/>
            <a:ext cx="6403975" cy="2832100"/>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mtClean="0">
                <a:latin typeface="Arial" charset="0"/>
                <a:ea typeface="ＭＳ Ｐゴシック" pitchFamily="34" charset="-128"/>
                <a:cs typeface="Arial" charset="0"/>
              </a:rPr>
              <a:t>know that these substances are carried to or from the foetus in the blood vessels in the umbilical cord;</a:t>
            </a:r>
          </a:p>
        </p:txBody>
      </p:sp>
    </p:spTree>
    <p:extLst>
      <p:ext uri="{BB962C8B-B14F-4D97-AF65-F5344CB8AC3E}">
        <p14:creationId xmlns:p14="http://schemas.microsoft.com/office/powerpoint/2010/main" val="37980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p:cNvPicPr>
            <a:picLocks noChangeAspect="1" noChangeArrowheads="1"/>
          </p:cNvPicPr>
          <p:nvPr/>
        </p:nvPicPr>
        <p:blipFill>
          <a:blip r:embed="rId3">
            <a:extLst>
              <a:ext uri="{28A0092B-C50C-407E-A947-70E740481C1C}">
                <a14:useLocalDpi xmlns:a14="http://schemas.microsoft.com/office/drawing/2010/main" val="0"/>
              </a:ext>
            </a:extLst>
          </a:blip>
          <a:srcRect l="3029" r="1132" b="34698"/>
          <a:stretch>
            <a:fillRect/>
          </a:stretch>
        </p:blipFill>
        <p:spPr bwMode="auto">
          <a:xfrm>
            <a:off x="0" y="115888"/>
            <a:ext cx="91440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6796206" y="716643"/>
            <a:ext cx="23044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dirty="0">
                <a:solidFill>
                  <a:srgbClr val="FF0000"/>
                </a:solidFill>
              </a:rPr>
              <a:t> </a:t>
            </a:r>
            <a:r>
              <a:rPr lang="en-GB" sz="2000" dirty="0">
                <a:solidFill>
                  <a:srgbClr val="FF0000"/>
                </a:solidFill>
                <a:latin typeface="Arial Black" pitchFamily="34" charset="0"/>
              </a:rPr>
              <a:t>p</a:t>
            </a:r>
            <a:r>
              <a:rPr lang="en-GB" sz="2000" dirty="0" smtClean="0">
                <a:solidFill>
                  <a:srgbClr val="FF0000"/>
                </a:solidFill>
                <a:latin typeface="Arial Black" pitchFamily="34" charset="0"/>
              </a:rPr>
              <a:t>rostate </a:t>
            </a:r>
            <a:r>
              <a:rPr lang="en-GB" sz="2000" dirty="0">
                <a:solidFill>
                  <a:srgbClr val="FF0000"/>
                </a:solidFill>
                <a:latin typeface="Arial Black" pitchFamily="34" charset="0"/>
              </a:rPr>
              <a:t>gland</a:t>
            </a:r>
          </a:p>
        </p:txBody>
      </p:sp>
      <p:sp>
        <p:nvSpPr>
          <p:cNvPr id="66564" name="Text Box 4"/>
          <p:cNvSpPr txBox="1">
            <a:spLocks noChangeArrowheads="1"/>
          </p:cNvSpPr>
          <p:nvPr/>
        </p:nvSpPr>
        <p:spPr bwMode="auto">
          <a:xfrm>
            <a:off x="6983872" y="1930245"/>
            <a:ext cx="1855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sperm duct</a:t>
            </a:r>
          </a:p>
        </p:txBody>
      </p:sp>
      <p:sp>
        <p:nvSpPr>
          <p:cNvPr id="66565" name="Text Box 5"/>
          <p:cNvSpPr txBox="1">
            <a:spLocks noChangeArrowheads="1"/>
          </p:cNvSpPr>
          <p:nvPr/>
        </p:nvSpPr>
        <p:spPr bwMode="auto">
          <a:xfrm>
            <a:off x="6983872" y="4036953"/>
            <a:ext cx="1855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scrotum</a:t>
            </a:r>
          </a:p>
        </p:txBody>
      </p:sp>
      <p:sp>
        <p:nvSpPr>
          <p:cNvPr id="66566" name="Text Box 6"/>
          <p:cNvSpPr txBox="1">
            <a:spLocks noChangeArrowheads="1"/>
          </p:cNvSpPr>
          <p:nvPr/>
        </p:nvSpPr>
        <p:spPr bwMode="auto">
          <a:xfrm>
            <a:off x="377371" y="3429000"/>
            <a:ext cx="171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urethra</a:t>
            </a:r>
          </a:p>
        </p:txBody>
      </p:sp>
      <p:sp>
        <p:nvSpPr>
          <p:cNvPr id="66567" name="Text Box 7"/>
          <p:cNvSpPr txBox="1">
            <a:spLocks noChangeArrowheads="1"/>
          </p:cNvSpPr>
          <p:nvPr/>
        </p:nvSpPr>
        <p:spPr bwMode="auto">
          <a:xfrm>
            <a:off x="377372" y="4709886"/>
            <a:ext cx="1827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penis</a:t>
            </a:r>
          </a:p>
        </p:txBody>
      </p:sp>
      <p:sp>
        <p:nvSpPr>
          <p:cNvPr id="66568" name="Text Box 8"/>
          <p:cNvSpPr txBox="1">
            <a:spLocks noChangeArrowheads="1"/>
          </p:cNvSpPr>
          <p:nvPr/>
        </p:nvSpPr>
        <p:spPr bwMode="auto">
          <a:xfrm>
            <a:off x="6983872" y="4854515"/>
            <a:ext cx="1855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testes</a:t>
            </a:r>
          </a:p>
        </p:txBody>
      </p:sp>
      <p:sp>
        <p:nvSpPr>
          <p:cNvPr id="7177" name="Text Box 36"/>
          <p:cNvSpPr txBox="1">
            <a:spLocks noChangeArrowheads="1"/>
          </p:cNvSpPr>
          <p:nvPr/>
        </p:nvSpPr>
        <p:spPr bwMode="auto">
          <a:xfrm>
            <a:off x="6502400" y="5300663"/>
            <a:ext cx="261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dirty="0"/>
              <a:t>where sperm are made</a:t>
            </a:r>
          </a:p>
        </p:txBody>
      </p:sp>
      <p:sp>
        <p:nvSpPr>
          <p:cNvPr id="7178" name="Text Box 37"/>
          <p:cNvSpPr txBox="1">
            <a:spLocks noChangeArrowheads="1"/>
          </p:cNvSpPr>
          <p:nvPr/>
        </p:nvSpPr>
        <p:spPr bwMode="auto">
          <a:xfrm>
            <a:off x="6588125" y="443706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dirty="0"/>
              <a:t>sac containing testes </a:t>
            </a:r>
          </a:p>
        </p:txBody>
      </p:sp>
      <p:sp>
        <p:nvSpPr>
          <p:cNvPr id="7179" name="Text Box 38"/>
          <p:cNvSpPr txBox="1">
            <a:spLocks noChangeArrowheads="1"/>
          </p:cNvSpPr>
          <p:nvPr/>
        </p:nvSpPr>
        <p:spPr bwMode="auto">
          <a:xfrm>
            <a:off x="6841548" y="2420938"/>
            <a:ext cx="2220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800" dirty="0"/>
              <a:t> carry sperm from </a:t>
            </a:r>
          </a:p>
          <a:p>
            <a:pPr algn="ctr" eaLnBrk="1" hangingPunct="1"/>
            <a:r>
              <a:rPr lang="en-GB" sz="1800" dirty="0"/>
              <a:t>testes to penis</a:t>
            </a:r>
          </a:p>
        </p:txBody>
      </p:sp>
      <p:sp>
        <p:nvSpPr>
          <p:cNvPr id="7180" name="Text Box 39"/>
          <p:cNvSpPr txBox="1">
            <a:spLocks noChangeArrowheads="1"/>
          </p:cNvSpPr>
          <p:nvPr/>
        </p:nvSpPr>
        <p:spPr bwMode="auto">
          <a:xfrm>
            <a:off x="6489700" y="1125538"/>
            <a:ext cx="265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800" dirty="0"/>
              <a:t>produces fluid in which</a:t>
            </a:r>
          </a:p>
          <a:p>
            <a:pPr algn="ctr" eaLnBrk="1" hangingPunct="1"/>
            <a:r>
              <a:rPr lang="en-GB" sz="1800" dirty="0"/>
              <a:t>sperm swim</a:t>
            </a:r>
          </a:p>
        </p:txBody>
      </p:sp>
      <p:sp>
        <p:nvSpPr>
          <p:cNvPr id="7181" name="Text Box 40"/>
          <p:cNvSpPr txBox="1">
            <a:spLocks noChangeArrowheads="1"/>
          </p:cNvSpPr>
          <p:nvPr/>
        </p:nvSpPr>
        <p:spPr bwMode="auto">
          <a:xfrm>
            <a:off x="179388" y="3789363"/>
            <a:ext cx="2724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800" dirty="0"/>
              <a:t>carries sperm and urine</a:t>
            </a:r>
          </a:p>
          <a:p>
            <a:pPr algn="ctr" eaLnBrk="1" hangingPunct="1"/>
            <a:r>
              <a:rPr lang="en-GB" sz="1800" dirty="0"/>
              <a:t> out of the  body </a:t>
            </a:r>
          </a:p>
          <a:p>
            <a:pPr algn="ctr" eaLnBrk="1" hangingPunct="1"/>
            <a:r>
              <a:rPr lang="en-GB" sz="1800" dirty="0"/>
              <a:t>(at different times)</a:t>
            </a:r>
          </a:p>
        </p:txBody>
      </p:sp>
      <p:sp>
        <p:nvSpPr>
          <p:cNvPr id="7182" name="Text Box 41"/>
          <p:cNvSpPr txBox="1">
            <a:spLocks noChangeArrowheads="1"/>
          </p:cNvSpPr>
          <p:nvPr/>
        </p:nvSpPr>
        <p:spPr bwMode="auto">
          <a:xfrm>
            <a:off x="216768" y="5229225"/>
            <a:ext cx="20858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800" dirty="0"/>
              <a:t>organ placed into </a:t>
            </a:r>
          </a:p>
          <a:p>
            <a:pPr algn="ctr" eaLnBrk="1" hangingPunct="1"/>
            <a:r>
              <a:rPr lang="en-GB" sz="1800" dirty="0"/>
              <a:t>the vagina </a:t>
            </a:r>
          </a:p>
          <a:p>
            <a:pPr algn="ctr" eaLnBrk="1" hangingPunct="1"/>
            <a:r>
              <a:rPr lang="en-GB" sz="1800" dirty="0"/>
              <a:t>to deliver sperm</a:t>
            </a:r>
          </a:p>
        </p:txBody>
      </p:sp>
      <p:sp>
        <p:nvSpPr>
          <p:cNvPr id="7183" name="WordArt 3"/>
          <p:cNvSpPr>
            <a:spLocks noChangeArrowheads="1" noChangeShapeType="1" noTextEdit="1"/>
          </p:cNvSpPr>
          <p:nvPr/>
        </p:nvSpPr>
        <p:spPr bwMode="auto">
          <a:xfrm rot="-1122540">
            <a:off x="23813" y="798513"/>
            <a:ext cx="4362450" cy="649287"/>
          </a:xfrm>
          <a:prstGeom prst="rect">
            <a:avLst/>
          </a:prstGeom>
        </p:spPr>
        <p:txBody>
          <a:bodyPr wrap="none" fromWordArt="1">
            <a:prstTxWarp prst="textPlain">
              <a:avLst>
                <a:gd name="adj" fmla="val 50000"/>
              </a:avLst>
            </a:prstTxWarp>
          </a:bodyPr>
          <a:lstStyle/>
          <a:p>
            <a:pPr algn="ctr"/>
            <a:r>
              <a:rPr lang="en-GB" sz="3600" kern="10" normalizeH="1">
                <a:ln w="9525">
                  <a:solidFill>
                    <a:srgbClr val="000000"/>
                  </a:solidFill>
                  <a:round/>
                  <a:headEnd/>
                  <a:tailEnd/>
                </a:ln>
                <a:gradFill rotWithShape="1">
                  <a:gsLst>
                    <a:gs pos="0">
                      <a:schemeClr val="accent2"/>
                    </a:gs>
                    <a:gs pos="100000">
                      <a:srgbClr val="FF00FF"/>
                    </a:gs>
                  </a:gsLst>
                  <a:lin ang="0" scaled="1"/>
                </a:gradFill>
                <a:latin typeface="Arial Black"/>
              </a:rPr>
              <a:t>Male Reproductive</a:t>
            </a:r>
          </a:p>
          <a:p>
            <a:pPr algn="ctr"/>
            <a:r>
              <a:rPr lang="en-GB" sz="3600" kern="10" normalizeH="1">
                <a:ln w="9525">
                  <a:solidFill>
                    <a:srgbClr val="000000"/>
                  </a:solidFill>
                  <a:round/>
                  <a:headEnd/>
                  <a:tailEnd/>
                </a:ln>
                <a:gradFill rotWithShape="1">
                  <a:gsLst>
                    <a:gs pos="0">
                      <a:schemeClr val="accent2"/>
                    </a:gs>
                    <a:gs pos="100000">
                      <a:srgbClr val="FF00FF"/>
                    </a:gs>
                  </a:gsLst>
                  <a:lin ang="0" scaled="1"/>
                </a:gradFill>
                <a:latin typeface="Arial Black"/>
              </a:rPr>
              <a:t> system </a:t>
            </a:r>
          </a:p>
        </p:txBody>
      </p:sp>
    </p:spTree>
    <p:custDataLst>
      <p:tags r:id="rId1"/>
    </p:custDataLst>
    <p:extLst>
      <p:ext uri="{BB962C8B-B14F-4D97-AF65-F5344CB8AC3E}">
        <p14:creationId xmlns:p14="http://schemas.microsoft.com/office/powerpoint/2010/main" val="125984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dissolve">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dissolve">
                                      <p:cBhvr>
                                        <p:cTn id="12" dur="5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dissolve">
                                      <p:cBhvr>
                                        <p:cTn id="17" dur="500"/>
                                        <p:tgtEl>
                                          <p:spTgt spid="66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Effect transition="in" filter="dissolve">
                                      <p:cBhvr>
                                        <p:cTn id="22" dur="500"/>
                                        <p:tgtEl>
                                          <p:spTgt spid="665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7"/>
                                        </p:tgtEl>
                                        <p:attrNameLst>
                                          <p:attrName>style.visibility</p:attrName>
                                        </p:attrNameLst>
                                      </p:cBhvr>
                                      <p:to>
                                        <p:strVal val="visible"/>
                                      </p:to>
                                    </p:set>
                                    <p:animEffect transition="in" filter="dissolve">
                                      <p:cBhvr>
                                        <p:cTn id="27" dur="500"/>
                                        <p:tgtEl>
                                          <p:spTgt spid="665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6568"/>
                                        </p:tgtEl>
                                        <p:attrNameLst>
                                          <p:attrName>style.visibility</p:attrName>
                                        </p:attrNameLst>
                                      </p:cBhvr>
                                      <p:to>
                                        <p:strVal val="visible"/>
                                      </p:to>
                                    </p:set>
                                    <p:animEffect transition="in" filter="dissolve">
                                      <p:cBhvr>
                                        <p:cTn id="32"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P spid="66565" grpId="0" autoUpdateAnimBg="0"/>
      <p:bldP spid="66566" grpId="0" autoUpdateAnimBg="0"/>
      <p:bldP spid="66567" grpId="0" autoUpdateAnimBg="0"/>
      <p:bldP spid="6656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4"/>
          <p:cNvSpPr>
            <a:spLocks noChangeArrowheads="1" noChangeShapeType="1" noTextEdit="1"/>
          </p:cNvSpPr>
          <p:nvPr/>
        </p:nvSpPr>
        <p:spPr bwMode="auto">
          <a:xfrm>
            <a:off x="1589088" y="288925"/>
            <a:ext cx="5784850"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activity</a:t>
            </a:r>
          </a:p>
        </p:txBody>
      </p:sp>
      <p:sp>
        <p:nvSpPr>
          <p:cNvPr id="231428" name="Rectangle 3"/>
          <p:cNvSpPr>
            <a:spLocks noGrp="1" noChangeArrowheads="1"/>
          </p:cNvSpPr>
          <p:nvPr>
            <p:ph type="body" idx="4294967295"/>
          </p:nvPr>
        </p:nvSpPr>
        <p:spPr>
          <a:xfrm>
            <a:off x="4770438" y="1928813"/>
            <a:ext cx="4373562" cy="4413250"/>
          </a:xfrm>
        </p:spPr>
        <p:txBody>
          <a:bodyPr/>
          <a:lstStyle/>
          <a:p>
            <a:pPr>
              <a:lnSpc>
                <a:spcPct val="90000"/>
              </a:lnSpc>
            </a:pPr>
            <a:r>
              <a:rPr lang="en-GB" smtClean="0">
                <a:latin typeface="Arial" charset="0"/>
                <a:ea typeface="ＭＳ Ｐゴシック" pitchFamily="34" charset="-128"/>
              </a:rPr>
              <a:t>Look at the SPUC model babies and examine how they are connected to the wall of the uterus.</a:t>
            </a:r>
          </a:p>
          <a:p>
            <a:pPr>
              <a:lnSpc>
                <a:spcPct val="90000"/>
              </a:lnSpc>
            </a:pPr>
            <a:r>
              <a:rPr lang="en-GB" smtClean="0">
                <a:latin typeface="Arial" charset="0"/>
                <a:ea typeface="ＭＳ Ｐゴシック" pitchFamily="34" charset="-128"/>
              </a:rPr>
              <a:t>What features make it good as an exchange surface? </a:t>
            </a:r>
          </a:p>
        </p:txBody>
      </p:sp>
      <p:pic>
        <p:nvPicPr>
          <p:cNvPr id="31748" name="Picture 7" descr="code_mod_-_how_you_began_foeta_2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2863"/>
            <a:ext cx="481806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4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1428">
                                            <p:txEl>
                                              <p:pRg st="1" end="1"/>
                                            </p:txEl>
                                          </p:spTgt>
                                        </p:tgtEl>
                                        <p:attrNameLst>
                                          <p:attrName>style.visibility</p:attrName>
                                        </p:attrNameLst>
                                      </p:cBhvr>
                                      <p:to>
                                        <p:strVal val="visible"/>
                                      </p:to>
                                    </p:set>
                                    <p:anim calcmode="lin" valueType="num">
                                      <p:cBhvr>
                                        <p:cTn id="14" dur="500" fill="hold"/>
                                        <p:tgtEl>
                                          <p:spTgt spid="23142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3142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314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539750" y="1079500"/>
            <a:ext cx="82804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spcBef>
                <a:spcPct val="50000"/>
              </a:spcBef>
            </a:pPr>
            <a:r>
              <a:rPr lang="en-GB" sz="6000">
                <a:solidFill>
                  <a:srgbClr val="FF0000"/>
                </a:solidFill>
                <a:latin typeface="Cooper Black" pitchFamily="18" charset="0"/>
              </a:rPr>
              <a:t>The placenta</a:t>
            </a:r>
            <a:r>
              <a:rPr lang="en-GB"/>
              <a:t> </a:t>
            </a:r>
          </a:p>
          <a:p>
            <a:pPr algn="ctr" eaLnBrk="1" hangingPunct="1">
              <a:spcBef>
                <a:spcPct val="50000"/>
              </a:spcBef>
            </a:pPr>
            <a:r>
              <a:rPr lang="en-GB" sz="4800">
                <a:latin typeface="Arial" charset="0"/>
              </a:rPr>
              <a:t>is an exchange surface for gases and nutrients. It is highly folded to increase the surface area for diffusion.</a:t>
            </a:r>
          </a:p>
        </p:txBody>
      </p:sp>
    </p:spTree>
    <p:custDataLst>
      <p:tags r:id="rId1"/>
    </p:custDataLst>
    <p:extLst>
      <p:ext uri="{BB962C8B-B14F-4D97-AF65-F5344CB8AC3E}">
        <p14:creationId xmlns:p14="http://schemas.microsoft.com/office/powerpoint/2010/main" val="874231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333375"/>
            <a:ext cx="49466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276475"/>
            <a:ext cx="1498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p:cNvSpPr txBox="1">
            <a:spLocks noChangeArrowheads="1"/>
          </p:cNvSpPr>
          <p:nvPr/>
        </p:nvSpPr>
        <p:spPr bwMode="auto">
          <a:xfrm>
            <a:off x="4572000" y="285750"/>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a:t>placenta</a:t>
            </a:r>
          </a:p>
        </p:txBody>
      </p:sp>
      <p:sp>
        <p:nvSpPr>
          <p:cNvPr id="31752" name="Text Box 8"/>
          <p:cNvSpPr txBox="1">
            <a:spLocks noChangeArrowheads="1"/>
          </p:cNvSpPr>
          <p:nvPr/>
        </p:nvSpPr>
        <p:spPr bwMode="auto">
          <a:xfrm>
            <a:off x="5619750" y="2933700"/>
            <a:ext cx="2211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a:t>Umbilical cord</a:t>
            </a:r>
          </a:p>
          <a:p>
            <a:pPr eaLnBrk="1" hangingPunct="1"/>
            <a:r>
              <a:rPr lang="en-GB"/>
              <a:t>joins placenta</a:t>
            </a:r>
          </a:p>
        </p:txBody>
      </p:sp>
    </p:spTree>
    <p:extLst>
      <p:ext uri="{BB962C8B-B14F-4D97-AF65-F5344CB8AC3E}">
        <p14:creationId xmlns:p14="http://schemas.microsoft.com/office/powerpoint/2010/main" val="3382262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p:cTn id="12" dur="500" fill="hold"/>
                                        <p:tgtEl>
                                          <p:spTgt spid="31752"/>
                                        </p:tgtEl>
                                        <p:attrNameLst>
                                          <p:attrName>ppt_w</p:attrName>
                                        </p:attrNameLst>
                                      </p:cBhvr>
                                      <p:tavLst>
                                        <p:tav tm="0">
                                          <p:val>
                                            <p:fltVal val="0"/>
                                          </p:val>
                                        </p:tav>
                                        <p:tav tm="100000">
                                          <p:val>
                                            <p:strVal val="#ppt_w"/>
                                          </p:val>
                                        </p:tav>
                                      </p:tavLst>
                                    </p:anim>
                                    <p:anim calcmode="lin" valueType="num">
                                      <p:cBhvr>
                                        <p:cTn id="13" dur="500" fill="hold"/>
                                        <p:tgtEl>
                                          <p:spTgt spid="31752"/>
                                        </p:tgtEl>
                                        <p:attrNameLst>
                                          <p:attrName>ppt_h</p:attrName>
                                        </p:attrNameLst>
                                      </p:cBhvr>
                                      <p:tavLst>
                                        <p:tav tm="0">
                                          <p:val>
                                            <p:fltVal val="0"/>
                                          </p:val>
                                        </p:tav>
                                        <p:tav tm="100000">
                                          <p:val>
                                            <p:strVal val="#ppt_h"/>
                                          </p:val>
                                        </p:tav>
                                      </p:tavLst>
                                    </p:anim>
                                    <p:animEffect transition="in" filter="fade">
                                      <p:cBhvr>
                                        <p:cTn id="1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789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452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57163" y="682625"/>
            <a:ext cx="8893175" cy="5397500"/>
          </a:xfrm>
        </p:spPr>
        <p:txBody>
          <a:bodyPr/>
          <a:lstStyle/>
          <a:p>
            <a:pPr marL="0" indent="0">
              <a:buFontTx/>
              <a:buNone/>
            </a:pPr>
            <a:r>
              <a:rPr lang="en-US" dirty="0" smtClean="0">
                <a:latin typeface="Arial" charset="0"/>
                <a:ea typeface="ＭＳ Ｐゴシック" pitchFamily="34" charset="-128"/>
              </a:rPr>
              <a:t>The end of the umbilical cord folds into</a:t>
            </a:r>
            <a:r>
              <a:rPr lang="en-US" dirty="0" smtClean="0">
                <a:ea typeface="ＭＳ Ｐゴシック" pitchFamily="34" charset="-128"/>
              </a:rPr>
              <a:t> </a:t>
            </a:r>
            <a:r>
              <a:rPr lang="en-US" dirty="0" smtClean="0">
                <a:solidFill>
                  <a:srgbClr val="FF0000"/>
                </a:solidFill>
                <a:latin typeface="Arial Black" pitchFamily="34" charset="0"/>
                <a:ea typeface="ＭＳ Ｐゴシック" pitchFamily="34" charset="-128"/>
              </a:rPr>
              <a:t>villi</a:t>
            </a:r>
            <a:r>
              <a:rPr lang="en-US" dirty="0" smtClean="0">
                <a:ea typeface="ＭＳ Ｐゴシック" pitchFamily="34" charset="-128"/>
              </a:rPr>
              <a:t>, </a:t>
            </a:r>
            <a:r>
              <a:rPr lang="en-US" dirty="0" smtClean="0">
                <a:latin typeface="Arial" charset="0"/>
                <a:ea typeface="ＭＳ Ｐゴシック" pitchFamily="34" charset="-128"/>
              </a:rPr>
              <a:t>giving it a</a:t>
            </a:r>
            <a:r>
              <a:rPr lang="en-US" dirty="0" smtClean="0">
                <a:ea typeface="ＭＳ Ｐゴシック" pitchFamily="34" charset="-128"/>
              </a:rPr>
              <a:t> </a:t>
            </a:r>
            <a:r>
              <a:rPr lang="en-US" dirty="0" smtClean="0">
                <a:solidFill>
                  <a:srgbClr val="FF0000"/>
                </a:solidFill>
                <a:latin typeface="Arial Black" pitchFamily="34" charset="0"/>
                <a:ea typeface="ＭＳ Ｐゴシック" pitchFamily="34" charset="-128"/>
              </a:rPr>
              <a:t>very large surface area </a:t>
            </a:r>
            <a:r>
              <a:rPr lang="en-US" dirty="0" smtClean="0">
                <a:latin typeface="Arial" charset="0"/>
                <a:ea typeface="ＭＳ Ｐゴシック" pitchFamily="34" charset="-128"/>
              </a:rPr>
              <a:t>for exchanging substances.</a:t>
            </a:r>
          </a:p>
          <a:p>
            <a:pPr marL="0" indent="0">
              <a:buFontTx/>
              <a:buNone/>
            </a:pPr>
            <a:endParaRPr lang="en-US" dirty="0" smtClean="0">
              <a:latin typeface="Arial" charset="0"/>
              <a:ea typeface="ＭＳ Ｐゴシック" pitchFamily="34" charset="-128"/>
            </a:endParaRPr>
          </a:p>
          <a:p>
            <a:pPr marL="0" indent="0">
              <a:buFontTx/>
              <a:buNone/>
            </a:pPr>
            <a:r>
              <a:rPr lang="en-US" dirty="0" smtClean="0">
                <a:latin typeface="Arial" charset="0"/>
                <a:ea typeface="ＭＳ Ｐゴシック" pitchFamily="34" charset="-128"/>
              </a:rPr>
              <a:t>The placenta has spaces that are filled with the mother</a:t>
            </a:r>
            <a:r>
              <a:rPr lang="en-US" altLang="en-US" dirty="0" smtClean="0">
                <a:latin typeface="Arial" charset="0"/>
                <a:ea typeface="ＭＳ Ｐゴシック" pitchFamily="34" charset="-128"/>
              </a:rPr>
              <a:t>’</a:t>
            </a:r>
            <a:r>
              <a:rPr lang="en-US" dirty="0" smtClean="0">
                <a:latin typeface="Arial" charset="0"/>
                <a:ea typeface="ＭＳ Ｐゴシック" pitchFamily="34" charset="-128"/>
              </a:rPr>
              <a:t>s blood and surround the villi.</a:t>
            </a:r>
          </a:p>
          <a:p>
            <a:pPr marL="0" indent="0">
              <a:buFontTx/>
              <a:buNone/>
            </a:pPr>
            <a:endParaRPr lang="en-US" dirty="0" smtClean="0">
              <a:latin typeface="Arial" charset="0"/>
              <a:ea typeface="ＭＳ Ｐゴシック" pitchFamily="34" charset="-128"/>
            </a:endParaRPr>
          </a:p>
          <a:p>
            <a:pPr marL="0" indent="0">
              <a:buFontTx/>
              <a:buNone/>
            </a:pPr>
            <a:r>
              <a:rPr lang="en-US" dirty="0" smtClean="0">
                <a:latin typeface="Arial" charset="0"/>
                <a:ea typeface="ＭＳ Ｐゴシック" pitchFamily="34" charset="-128"/>
              </a:rPr>
              <a:t>The baby</a:t>
            </a:r>
            <a:r>
              <a:rPr lang="en-US" altLang="en-US" dirty="0" smtClean="0">
                <a:latin typeface="Arial" charset="0"/>
                <a:ea typeface="ＭＳ Ｐゴシック" pitchFamily="34" charset="-128"/>
              </a:rPr>
              <a:t>’</a:t>
            </a:r>
            <a:r>
              <a:rPr lang="en-US" dirty="0" smtClean="0">
                <a:latin typeface="Arial" charset="0"/>
                <a:ea typeface="ＭＳ Ｐゴシック" pitchFamily="34" charset="-128"/>
              </a:rPr>
              <a:t>s blood and the mother</a:t>
            </a:r>
            <a:r>
              <a:rPr lang="en-US" altLang="en-US" dirty="0" smtClean="0">
                <a:latin typeface="Arial" charset="0"/>
                <a:ea typeface="ＭＳ Ｐゴシック" pitchFamily="34" charset="-128"/>
              </a:rPr>
              <a:t>’</a:t>
            </a:r>
            <a:r>
              <a:rPr lang="en-US" dirty="0" smtClean="0">
                <a:latin typeface="Arial" charset="0"/>
                <a:ea typeface="ＭＳ Ｐゴシック" pitchFamily="34" charset="-128"/>
              </a:rPr>
              <a:t>s blood are separated by only a few cells.</a:t>
            </a:r>
          </a:p>
          <a:p>
            <a:pPr marL="0" indent="0">
              <a:buFontTx/>
              <a:buNone/>
            </a:pPr>
            <a:endParaRPr lang="en-US" dirty="0" smtClean="0">
              <a:latin typeface="Arial" charset="0"/>
              <a:ea typeface="ＭＳ Ｐゴシック" pitchFamily="34" charset="-128"/>
            </a:endParaRPr>
          </a:p>
          <a:p>
            <a:pPr marL="0" indent="0">
              <a:buFontTx/>
              <a:buNone/>
            </a:pP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2461877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765175"/>
            <a:ext cx="9144000" cy="5330825"/>
          </a:xfrm>
        </p:spPr>
        <p:txBody>
          <a:bodyPr/>
          <a:lstStyle/>
          <a:p>
            <a:pPr algn="ctr" eaLnBrk="1" hangingPunct="1">
              <a:lnSpc>
                <a:spcPct val="80000"/>
              </a:lnSpc>
              <a:buFontTx/>
              <a:buNone/>
            </a:pPr>
            <a:r>
              <a:rPr lang="en-GB" sz="2800" dirty="0" smtClean="0">
                <a:ea typeface="ＭＳ Ｐゴシック" pitchFamily="34" charset="-128"/>
              </a:rPr>
              <a:t>	</a:t>
            </a:r>
            <a:r>
              <a:rPr lang="en-GB" sz="5400" dirty="0" smtClean="0">
                <a:solidFill>
                  <a:srgbClr val="0070C0"/>
                </a:solidFill>
                <a:latin typeface="Arial Black" pitchFamily="34" charset="0"/>
                <a:ea typeface="ＭＳ Ｐゴシック" pitchFamily="34" charset="-128"/>
              </a:rPr>
              <a:t>Umbilical artery</a:t>
            </a:r>
            <a:r>
              <a:rPr lang="en-GB" sz="2800" dirty="0" smtClean="0">
                <a:solidFill>
                  <a:srgbClr val="0070C0"/>
                </a:solidFill>
                <a:latin typeface="Arial Black" pitchFamily="34" charset="0"/>
                <a:ea typeface="ＭＳ Ｐゴシック" pitchFamily="34" charset="-128"/>
              </a:rPr>
              <a:t> </a:t>
            </a:r>
            <a:r>
              <a:rPr lang="en-GB" sz="4400" dirty="0" smtClean="0">
                <a:ea typeface="ＭＳ Ｐゴシック" pitchFamily="34" charset="-128"/>
              </a:rPr>
              <a:t>carries blood rich in </a:t>
            </a:r>
            <a:r>
              <a:rPr lang="en-GB" sz="4400" b="1" dirty="0" smtClean="0">
                <a:solidFill>
                  <a:srgbClr val="0070C0"/>
                </a:solidFill>
                <a:latin typeface="Arial Black" pitchFamily="34" charset="0"/>
                <a:ea typeface="ＭＳ Ｐゴシック" pitchFamily="34" charset="-128"/>
              </a:rPr>
              <a:t>carbon dioxide </a:t>
            </a:r>
            <a:r>
              <a:rPr lang="en-GB" sz="4400" dirty="0" smtClean="0">
                <a:ea typeface="ＭＳ Ｐゴシック" pitchFamily="34" charset="-128"/>
              </a:rPr>
              <a:t>and </a:t>
            </a:r>
            <a:r>
              <a:rPr lang="en-GB" sz="4400" b="1" dirty="0" smtClean="0">
                <a:solidFill>
                  <a:srgbClr val="0070C0"/>
                </a:solidFill>
                <a:latin typeface="Arial Black" pitchFamily="34" charset="0"/>
                <a:ea typeface="ＭＳ Ｐゴシック" pitchFamily="34" charset="-128"/>
              </a:rPr>
              <a:t>urea</a:t>
            </a:r>
            <a:r>
              <a:rPr lang="en-GB" sz="4400" dirty="0" smtClean="0">
                <a:ea typeface="ＭＳ Ｐゴシック" pitchFamily="34" charset="-128"/>
              </a:rPr>
              <a:t> from the embryo to the placenta.</a:t>
            </a:r>
          </a:p>
          <a:p>
            <a:pPr algn="ctr" eaLnBrk="1" hangingPunct="1">
              <a:lnSpc>
                <a:spcPct val="80000"/>
              </a:lnSpc>
              <a:buFontTx/>
              <a:buNone/>
            </a:pPr>
            <a:r>
              <a:rPr lang="en-GB" sz="5400" dirty="0" smtClean="0">
                <a:solidFill>
                  <a:srgbClr val="FF0000"/>
                </a:solidFill>
                <a:latin typeface="Cooper Black" pitchFamily="18" charset="0"/>
                <a:ea typeface="ＭＳ Ｐゴシック" pitchFamily="34" charset="-128"/>
              </a:rPr>
              <a:t>	</a:t>
            </a:r>
            <a:r>
              <a:rPr lang="en-GB" sz="5400" dirty="0" smtClean="0">
                <a:solidFill>
                  <a:srgbClr val="FF0000"/>
                </a:solidFill>
                <a:latin typeface="Arial Black" pitchFamily="34" charset="0"/>
                <a:ea typeface="ＭＳ Ｐゴシック" pitchFamily="34" charset="-128"/>
              </a:rPr>
              <a:t>Umbilical vein</a:t>
            </a:r>
            <a:r>
              <a:rPr lang="en-GB" sz="2800" dirty="0" smtClean="0">
                <a:latin typeface="Arial Black" pitchFamily="34" charset="0"/>
                <a:ea typeface="ＭＳ Ｐゴシック" pitchFamily="34" charset="-128"/>
              </a:rPr>
              <a:t> </a:t>
            </a:r>
            <a:r>
              <a:rPr lang="en-GB" sz="4400" dirty="0" smtClean="0">
                <a:ea typeface="ＭＳ Ｐゴシック" pitchFamily="34" charset="-128"/>
              </a:rPr>
              <a:t>carries blood rich in </a:t>
            </a:r>
            <a:r>
              <a:rPr lang="en-GB" sz="4400" b="1" dirty="0" smtClean="0">
                <a:solidFill>
                  <a:srgbClr val="FF0000"/>
                </a:solidFill>
                <a:latin typeface="Arial Black" pitchFamily="34" charset="0"/>
                <a:ea typeface="ＭＳ Ｐゴシック" pitchFamily="34" charset="-128"/>
              </a:rPr>
              <a:t>oxygen, glucose and amino acids</a:t>
            </a:r>
            <a:r>
              <a:rPr lang="en-GB" sz="4400" dirty="0" smtClean="0">
                <a:ea typeface="ＭＳ Ｐゴシック" pitchFamily="34" charset="-128"/>
              </a:rPr>
              <a:t> from the placenta to the embryo.</a:t>
            </a:r>
          </a:p>
        </p:txBody>
      </p:sp>
    </p:spTree>
    <p:custDataLst>
      <p:tags r:id="rId1"/>
    </p:custDataLst>
    <p:extLst>
      <p:ext uri="{BB962C8B-B14F-4D97-AF65-F5344CB8AC3E}">
        <p14:creationId xmlns:p14="http://schemas.microsoft.com/office/powerpoint/2010/main" val="890417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88913"/>
            <a:ext cx="64643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1547813" y="4508500"/>
            <a:ext cx="1393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dirty="0">
                <a:solidFill>
                  <a:srgbClr val="0070C0"/>
                </a:solidFill>
                <a:latin typeface="Arial" pitchFamily="34" charset="0"/>
                <a:cs typeface="Arial" pitchFamily="34" charset="0"/>
              </a:rPr>
              <a:t>Umbilical </a:t>
            </a:r>
          </a:p>
          <a:p>
            <a:pPr eaLnBrk="1" hangingPunct="1"/>
            <a:r>
              <a:rPr lang="en-GB" sz="2000" b="1" dirty="0">
                <a:solidFill>
                  <a:srgbClr val="0070C0"/>
                </a:solidFill>
                <a:latin typeface="Arial" pitchFamily="34" charset="0"/>
                <a:cs typeface="Arial" pitchFamily="34" charset="0"/>
              </a:rPr>
              <a:t>artery</a:t>
            </a:r>
          </a:p>
        </p:txBody>
      </p:sp>
      <p:sp>
        <p:nvSpPr>
          <p:cNvPr id="37892" name="Text Box 7"/>
          <p:cNvSpPr txBox="1">
            <a:spLocks noChangeArrowheads="1"/>
          </p:cNvSpPr>
          <p:nvPr/>
        </p:nvSpPr>
        <p:spPr bwMode="auto">
          <a:xfrm>
            <a:off x="5795963" y="0"/>
            <a:ext cx="1786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latin typeface="Arial" pitchFamily="34" charset="0"/>
                <a:cs typeface="Arial" pitchFamily="34" charset="0"/>
              </a:rPr>
              <a:t>Baby</a:t>
            </a:r>
            <a:r>
              <a:rPr lang="en-GB" altLang="en-US" sz="2000" b="1">
                <a:latin typeface="Arial" pitchFamily="34" charset="0"/>
                <a:cs typeface="Arial" pitchFamily="34" charset="0"/>
              </a:rPr>
              <a:t>’</a:t>
            </a:r>
            <a:r>
              <a:rPr lang="en-GB" sz="2000" b="1">
                <a:latin typeface="Arial" pitchFamily="34" charset="0"/>
                <a:cs typeface="Arial" pitchFamily="34" charset="0"/>
              </a:rPr>
              <a:t>s blood</a:t>
            </a:r>
          </a:p>
        </p:txBody>
      </p:sp>
      <p:sp>
        <p:nvSpPr>
          <p:cNvPr id="37893" name="Text Box 8"/>
          <p:cNvSpPr txBox="1">
            <a:spLocks noChangeArrowheads="1"/>
          </p:cNvSpPr>
          <p:nvPr/>
        </p:nvSpPr>
        <p:spPr bwMode="auto">
          <a:xfrm>
            <a:off x="6948488" y="476250"/>
            <a:ext cx="2021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latin typeface="Arial" pitchFamily="34" charset="0"/>
                <a:cs typeface="Arial" pitchFamily="34" charset="0"/>
              </a:rPr>
              <a:t>Mother</a:t>
            </a:r>
            <a:r>
              <a:rPr lang="en-GB" altLang="en-US" sz="2000" b="1">
                <a:latin typeface="Arial" pitchFamily="34" charset="0"/>
                <a:cs typeface="Arial" pitchFamily="34" charset="0"/>
              </a:rPr>
              <a:t>’</a:t>
            </a:r>
            <a:r>
              <a:rPr lang="en-GB" sz="2000" b="1">
                <a:latin typeface="Arial" pitchFamily="34" charset="0"/>
                <a:cs typeface="Arial" pitchFamily="34" charset="0"/>
              </a:rPr>
              <a:t>s blood</a:t>
            </a:r>
          </a:p>
        </p:txBody>
      </p:sp>
      <p:sp>
        <p:nvSpPr>
          <p:cNvPr id="37894" name="Text Box 9"/>
          <p:cNvSpPr txBox="1">
            <a:spLocks noChangeArrowheads="1"/>
          </p:cNvSpPr>
          <p:nvPr/>
        </p:nvSpPr>
        <p:spPr bwMode="auto">
          <a:xfrm>
            <a:off x="6227763" y="2708275"/>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latin typeface="Arial" pitchFamily="34" charset="0"/>
                <a:cs typeface="Arial" pitchFamily="34" charset="0"/>
              </a:rPr>
              <a:t>placenta</a:t>
            </a:r>
          </a:p>
        </p:txBody>
      </p:sp>
      <p:sp>
        <p:nvSpPr>
          <p:cNvPr id="57354" name="Line 10"/>
          <p:cNvSpPr>
            <a:spLocks noChangeShapeType="1"/>
          </p:cNvSpPr>
          <p:nvPr/>
        </p:nvSpPr>
        <p:spPr bwMode="auto">
          <a:xfrm flipV="1">
            <a:off x="4643438" y="4149725"/>
            <a:ext cx="0" cy="574675"/>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5" name="Line 11"/>
          <p:cNvSpPr>
            <a:spLocks noChangeShapeType="1"/>
          </p:cNvSpPr>
          <p:nvPr/>
        </p:nvSpPr>
        <p:spPr bwMode="auto">
          <a:xfrm flipV="1">
            <a:off x="4643438" y="3284538"/>
            <a:ext cx="0" cy="649287"/>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6" name="Line 12"/>
          <p:cNvSpPr>
            <a:spLocks noChangeShapeType="1"/>
          </p:cNvSpPr>
          <p:nvPr/>
        </p:nvSpPr>
        <p:spPr bwMode="auto">
          <a:xfrm flipH="1" flipV="1">
            <a:off x="3492500" y="2060575"/>
            <a:ext cx="287338" cy="576263"/>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7" name="Line 13"/>
          <p:cNvSpPr>
            <a:spLocks noChangeShapeType="1"/>
          </p:cNvSpPr>
          <p:nvPr/>
        </p:nvSpPr>
        <p:spPr bwMode="auto">
          <a:xfrm flipH="1" flipV="1">
            <a:off x="4067175" y="2276475"/>
            <a:ext cx="288925" cy="576263"/>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8" name="Line 14"/>
          <p:cNvSpPr>
            <a:spLocks noChangeShapeType="1"/>
          </p:cNvSpPr>
          <p:nvPr/>
        </p:nvSpPr>
        <p:spPr bwMode="auto">
          <a:xfrm flipV="1">
            <a:off x="4716463" y="1628775"/>
            <a:ext cx="144462" cy="792163"/>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9" name="Line 15"/>
          <p:cNvSpPr>
            <a:spLocks noChangeShapeType="1"/>
          </p:cNvSpPr>
          <p:nvPr/>
        </p:nvSpPr>
        <p:spPr bwMode="auto">
          <a:xfrm flipV="1">
            <a:off x="5003800" y="1700213"/>
            <a:ext cx="503238" cy="720725"/>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0" name="Text Box 16"/>
          <p:cNvSpPr txBox="1">
            <a:spLocks noChangeArrowheads="1"/>
          </p:cNvSpPr>
          <p:nvPr/>
        </p:nvSpPr>
        <p:spPr bwMode="auto">
          <a:xfrm>
            <a:off x="1835150" y="549275"/>
            <a:ext cx="1152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dirty="0">
                <a:solidFill>
                  <a:srgbClr val="0070C0"/>
                </a:solidFill>
                <a:latin typeface="Arial" pitchFamily="34" charset="0"/>
                <a:cs typeface="Arial" pitchFamily="34" charset="0"/>
              </a:rPr>
              <a:t>Carbon</a:t>
            </a:r>
          </a:p>
          <a:p>
            <a:pPr eaLnBrk="1" hangingPunct="1"/>
            <a:r>
              <a:rPr lang="en-GB" sz="2000" b="1" dirty="0">
                <a:solidFill>
                  <a:srgbClr val="0070C0"/>
                </a:solidFill>
                <a:latin typeface="Arial" pitchFamily="34" charset="0"/>
                <a:cs typeface="Arial" pitchFamily="34" charset="0"/>
              </a:rPr>
              <a:t> dioxide</a:t>
            </a:r>
          </a:p>
        </p:txBody>
      </p:sp>
      <p:sp>
        <p:nvSpPr>
          <p:cNvPr id="57361" name="AutoShape 17"/>
          <p:cNvSpPr>
            <a:spLocks noChangeArrowheads="1"/>
          </p:cNvSpPr>
          <p:nvPr/>
        </p:nvSpPr>
        <p:spPr bwMode="auto">
          <a:xfrm rot="-1928186">
            <a:off x="2916238" y="1125538"/>
            <a:ext cx="647700" cy="504825"/>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57362" name="AutoShape 18"/>
          <p:cNvSpPr>
            <a:spLocks noChangeArrowheads="1"/>
          </p:cNvSpPr>
          <p:nvPr/>
        </p:nvSpPr>
        <p:spPr bwMode="auto">
          <a:xfrm>
            <a:off x="4787900" y="765175"/>
            <a:ext cx="647700" cy="504825"/>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57363" name="Text Box 19"/>
          <p:cNvSpPr txBox="1">
            <a:spLocks noChangeArrowheads="1"/>
          </p:cNvSpPr>
          <p:nvPr/>
        </p:nvSpPr>
        <p:spPr bwMode="auto">
          <a:xfrm>
            <a:off x="4716463" y="0"/>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solidFill>
                  <a:srgbClr val="0070C0"/>
                </a:solidFill>
                <a:latin typeface="Arial" pitchFamily="34" charset="0"/>
                <a:cs typeface="Arial" pitchFamily="34" charset="0"/>
              </a:rPr>
              <a:t>urea</a:t>
            </a:r>
          </a:p>
        </p:txBody>
      </p:sp>
      <p:sp>
        <p:nvSpPr>
          <p:cNvPr id="57364" name="AutoShape 20"/>
          <p:cNvSpPr>
            <a:spLocks noChangeArrowheads="1"/>
          </p:cNvSpPr>
          <p:nvPr/>
        </p:nvSpPr>
        <p:spPr bwMode="auto">
          <a:xfrm rot="9811734">
            <a:off x="3708400" y="836613"/>
            <a:ext cx="647700" cy="504825"/>
          </a:xfrm>
          <a:prstGeom prst="upArrow">
            <a:avLst>
              <a:gd name="adj1" fmla="val 50000"/>
              <a:gd name="adj2" fmla="val 25000"/>
            </a:avLst>
          </a:prstGeom>
          <a:solidFill>
            <a:srgbClr val="FF0000"/>
          </a:solidFill>
          <a:ln w="9525">
            <a:solidFill>
              <a:schemeClr val="tx1"/>
            </a:solidFill>
            <a:miter lim="800000"/>
            <a:headEnd/>
            <a:tailEnd/>
          </a:ln>
        </p:spPr>
        <p:txBody>
          <a:bodyPr vert="eaVert" wrap="none" anchor="ctr"/>
          <a:lstStyle/>
          <a:p>
            <a:endParaRPr lang="en-GB"/>
          </a:p>
        </p:txBody>
      </p:sp>
      <p:sp>
        <p:nvSpPr>
          <p:cNvPr id="57365" name="AutoShape 21"/>
          <p:cNvSpPr>
            <a:spLocks noChangeArrowheads="1"/>
          </p:cNvSpPr>
          <p:nvPr/>
        </p:nvSpPr>
        <p:spPr bwMode="auto">
          <a:xfrm rot="-7303752">
            <a:off x="6013451" y="1196975"/>
            <a:ext cx="647700" cy="504825"/>
          </a:xfrm>
          <a:prstGeom prst="upArrow">
            <a:avLst>
              <a:gd name="adj1" fmla="val 50000"/>
              <a:gd name="adj2" fmla="val 25000"/>
            </a:avLst>
          </a:prstGeom>
          <a:solidFill>
            <a:srgbClr val="FF0000"/>
          </a:solidFill>
          <a:ln w="9525">
            <a:solidFill>
              <a:schemeClr val="tx1"/>
            </a:solidFill>
            <a:miter lim="800000"/>
            <a:headEnd/>
            <a:tailEnd/>
          </a:ln>
        </p:spPr>
        <p:txBody>
          <a:bodyPr vert="eaVert" wrap="none" anchor="ctr"/>
          <a:lstStyle/>
          <a:p>
            <a:endParaRPr lang="en-GB"/>
          </a:p>
        </p:txBody>
      </p:sp>
      <p:sp>
        <p:nvSpPr>
          <p:cNvPr id="57366" name="Text Box 22"/>
          <p:cNvSpPr txBox="1">
            <a:spLocks noChangeArrowheads="1"/>
          </p:cNvSpPr>
          <p:nvPr/>
        </p:nvSpPr>
        <p:spPr bwMode="auto">
          <a:xfrm>
            <a:off x="3348038" y="188913"/>
            <a:ext cx="1083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solidFill>
                  <a:srgbClr val="FF0000"/>
                </a:solidFill>
                <a:latin typeface="Arial" pitchFamily="34" charset="0"/>
                <a:cs typeface="Arial" pitchFamily="34" charset="0"/>
              </a:rPr>
              <a:t>oxygen</a:t>
            </a:r>
          </a:p>
        </p:txBody>
      </p:sp>
      <p:sp>
        <p:nvSpPr>
          <p:cNvPr id="57367" name="Text Box 23"/>
          <p:cNvSpPr txBox="1">
            <a:spLocks noChangeArrowheads="1"/>
          </p:cNvSpPr>
          <p:nvPr/>
        </p:nvSpPr>
        <p:spPr bwMode="auto">
          <a:xfrm>
            <a:off x="6869551" y="941555"/>
            <a:ext cx="1806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dirty="0">
                <a:solidFill>
                  <a:srgbClr val="FF0000"/>
                </a:solidFill>
                <a:latin typeface="Arial" pitchFamily="34" charset="0"/>
                <a:cs typeface="Arial" pitchFamily="34" charset="0"/>
              </a:rPr>
              <a:t>glucose, </a:t>
            </a:r>
          </a:p>
          <a:p>
            <a:pPr eaLnBrk="1" hangingPunct="1"/>
            <a:r>
              <a:rPr lang="en-GB" sz="2000" b="1" dirty="0">
                <a:solidFill>
                  <a:srgbClr val="FF0000"/>
                </a:solidFill>
                <a:latin typeface="Arial" pitchFamily="34" charset="0"/>
                <a:cs typeface="Arial" pitchFamily="34" charset="0"/>
              </a:rPr>
              <a:t>amino acids, </a:t>
            </a:r>
          </a:p>
          <a:p>
            <a:pPr eaLnBrk="1" hangingPunct="1"/>
            <a:r>
              <a:rPr lang="en-GB" sz="2000" b="1" dirty="0">
                <a:solidFill>
                  <a:srgbClr val="FF0000"/>
                </a:solidFill>
                <a:latin typeface="Arial" pitchFamily="34" charset="0"/>
                <a:cs typeface="Arial" pitchFamily="34" charset="0"/>
              </a:rPr>
              <a:t>vitamins </a:t>
            </a:r>
            <a:r>
              <a:rPr lang="en-GB" sz="2000" b="1" dirty="0" err="1">
                <a:solidFill>
                  <a:srgbClr val="FF0000"/>
                </a:solidFill>
                <a:latin typeface="Arial" pitchFamily="34" charset="0"/>
                <a:cs typeface="Arial" pitchFamily="34" charset="0"/>
              </a:rPr>
              <a:t>etc</a:t>
            </a:r>
            <a:endParaRPr lang="en-GB" sz="2000" b="1" dirty="0">
              <a:solidFill>
                <a:srgbClr val="FF0000"/>
              </a:solidFill>
              <a:latin typeface="Arial" pitchFamily="34" charset="0"/>
              <a:cs typeface="Arial" pitchFamily="34" charset="0"/>
            </a:endParaRPr>
          </a:p>
        </p:txBody>
      </p:sp>
      <p:sp>
        <p:nvSpPr>
          <p:cNvPr id="57368" name="Line 24"/>
          <p:cNvSpPr>
            <a:spLocks noChangeShapeType="1"/>
          </p:cNvSpPr>
          <p:nvPr/>
        </p:nvSpPr>
        <p:spPr bwMode="auto">
          <a:xfrm flipH="1">
            <a:off x="5580063" y="2060575"/>
            <a:ext cx="431800" cy="7921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9" name="Line 25"/>
          <p:cNvSpPr>
            <a:spLocks noChangeShapeType="1"/>
          </p:cNvSpPr>
          <p:nvPr/>
        </p:nvSpPr>
        <p:spPr bwMode="auto">
          <a:xfrm>
            <a:off x="4211638" y="2060575"/>
            <a:ext cx="287337" cy="431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0" name="Line 26"/>
          <p:cNvSpPr>
            <a:spLocks noChangeShapeType="1"/>
          </p:cNvSpPr>
          <p:nvPr/>
        </p:nvSpPr>
        <p:spPr bwMode="auto">
          <a:xfrm>
            <a:off x="4356100" y="1412875"/>
            <a:ext cx="287338" cy="431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1" name="Line 27"/>
          <p:cNvSpPr>
            <a:spLocks noChangeShapeType="1"/>
          </p:cNvSpPr>
          <p:nvPr/>
        </p:nvSpPr>
        <p:spPr bwMode="auto">
          <a:xfrm>
            <a:off x="5435600" y="2060575"/>
            <a:ext cx="0" cy="5048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2" name="Text Box 28"/>
          <p:cNvSpPr txBox="1">
            <a:spLocks noChangeArrowheads="1"/>
          </p:cNvSpPr>
          <p:nvPr/>
        </p:nvSpPr>
        <p:spPr bwMode="auto">
          <a:xfrm>
            <a:off x="5935117" y="4437063"/>
            <a:ext cx="1393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b="1" dirty="0">
                <a:solidFill>
                  <a:srgbClr val="FF0000"/>
                </a:solidFill>
                <a:latin typeface="Arial" pitchFamily="34" charset="0"/>
                <a:cs typeface="Arial" pitchFamily="34" charset="0"/>
              </a:rPr>
              <a:t>Umbilical </a:t>
            </a:r>
          </a:p>
          <a:p>
            <a:pPr algn="ctr" eaLnBrk="1" hangingPunct="1"/>
            <a:r>
              <a:rPr lang="en-GB" sz="2000" b="1" dirty="0">
                <a:solidFill>
                  <a:srgbClr val="FF0000"/>
                </a:solidFill>
                <a:latin typeface="Arial" pitchFamily="34" charset="0"/>
                <a:cs typeface="Arial" pitchFamily="34" charset="0"/>
              </a:rPr>
              <a:t>vein</a:t>
            </a:r>
          </a:p>
        </p:txBody>
      </p:sp>
      <p:sp>
        <p:nvSpPr>
          <p:cNvPr id="37914" name="Text Box 29"/>
          <p:cNvSpPr txBox="1">
            <a:spLocks noChangeArrowheads="1"/>
          </p:cNvSpPr>
          <p:nvPr/>
        </p:nvSpPr>
        <p:spPr bwMode="auto">
          <a:xfrm>
            <a:off x="6084888" y="3573463"/>
            <a:ext cx="19495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latin typeface="Arial" pitchFamily="34" charset="0"/>
                <a:cs typeface="Arial" pitchFamily="34" charset="0"/>
              </a:rPr>
              <a:t>Umbilical cord</a:t>
            </a:r>
          </a:p>
        </p:txBody>
      </p:sp>
      <p:sp>
        <p:nvSpPr>
          <p:cNvPr id="57374" name="Line 30"/>
          <p:cNvSpPr>
            <a:spLocks noChangeShapeType="1"/>
          </p:cNvSpPr>
          <p:nvPr/>
        </p:nvSpPr>
        <p:spPr bwMode="auto">
          <a:xfrm flipH="1">
            <a:off x="4932363" y="3500438"/>
            <a:ext cx="73025" cy="12239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ustDataLst>
      <p:tags r:id="rId1"/>
    </p:custDataLst>
    <p:extLst>
      <p:ext uri="{BB962C8B-B14F-4D97-AF65-F5344CB8AC3E}">
        <p14:creationId xmlns:p14="http://schemas.microsoft.com/office/powerpoint/2010/main" val="963266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 calcmode="lin" valueType="num">
                                      <p:cBhvr>
                                        <p:cTn id="7" dur="500" fill="hold"/>
                                        <p:tgtEl>
                                          <p:spTgt spid="57350"/>
                                        </p:tgtEl>
                                        <p:attrNameLst>
                                          <p:attrName>ppt_w</p:attrName>
                                        </p:attrNameLst>
                                      </p:cBhvr>
                                      <p:tavLst>
                                        <p:tav tm="0">
                                          <p:val>
                                            <p:fltVal val="0"/>
                                          </p:val>
                                        </p:tav>
                                        <p:tav tm="100000">
                                          <p:val>
                                            <p:strVal val="#ppt_w"/>
                                          </p:val>
                                        </p:tav>
                                      </p:tavLst>
                                    </p:anim>
                                    <p:anim calcmode="lin" valueType="num">
                                      <p:cBhvr>
                                        <p:cTn id="8" dur="500" fill="hold"/>
                                        <p:tgtEl>
                                          <p:spTgt spid="57350"/>
                                        </p:tgtEl>
                                        <p:attrNameLst>
                                          <p:attrName>ppt_h</p:attrName>
                                        </p:attrNameLst>
                                      </p:cBhvr>
                                      <p:tavLst>
                                        <p:tav tm="0">
                                          <p:val>
                                            <p:fltVal val="0"/>
                                          </p:val>
                                        </p:tav>
                                        <p:tav tm="100000">
                                          <p:val>
                                            <p:strVal val="#ppt_h"/>
                                          </p:val>
                                        </p:tav>
                                      </p:tavLst>
                                    </p:anim>
                                    <p:animEffect transition="in" filter="fade">
                                      <p:cBhvr>
                                        <p:cTn id="9" dur="500"/>
                                        <p:tgtEl>
                                          <p:spTgt spid="573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7354"/>
                                        </p:tgtEl>
                                        <p:attrNameLst>
                                          <p:attrName>style.visibility</p:attrName>
                                        </p:attrNameLst>
                                      </p:cBhvr>
                                      <p:to>
                                        <p:strVal val="visible"/>
                                      </p:to>
                                    </p:set>
                                    <p:anim calcmode="lin" valueType="num">
                                      <p:cBhvr>
                                        <p:cTn id="14" dur="500" fill="hold"/>
                                        <p:tgtEl>
                                          <p:spTgt spid="57354"/>
                                        </p:tgtEl>
                                        <p:attrNameLst>
                                          <p:attrName>ppt_w</p:attrName>
                                        </p:attrNameLst>
                                      </p:cBhvr>
                                      <p:tavLst>
                                        <p:tav tm="0">
                                          <p:val>
                                            <p:fltVal val="0"/>
                                          </p:val>
                                        </p:tav>
                                        <p:tav tm="100000">
                                          <p:val>
                                            <p:strVal val="#ppt_w"/>
                                          </p:val>
                                        </p:tav>
                                      </p:tavLst>
                                    </p:anim>
                                    <p:anim calcmode="lin" valueType="num">
                                      <p:cBhvr>
                                        <p:cTn id="15" dur="500" fill="hold"/>
                                        <p:tgtEl>
                                          <p:spTgt spid="57354"/>
                                        </p:tgtEl>
                                        <p:attrNameLst>
                                          <p:attrName>ppt_h</p:attrName>
                                        </p:attrNameLst>
                                      </p:cBhvr>
                                      <p:tavLst>
                                        <p:tav tm="0">
                                          <p:val>
                                            <p:fltVal val="0"/>
                                          </p:val>
                                        </p:tav>
                                        <p:tav tm="100000">
                                          <p:val>
                                            <p:strVal val="#ppt_h"/>
                                          </p:val>
                                        </p:tav>
                                      </p:tavLst>
                                    </p:anim>
                                    <p:animEffect transition="in" filter="fade">
                                      <p:cBhvr>
                                        <p:cTn id="16" dur="500"/>
                                        <p:tgtEl>
                                          <p:spTgt spid="573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7355"/>
                                        </p:tgtEl>
                                        <p:attrNameLst>
                                          <p:attrName>style.visibility</p:attrName>
                                        </p:attrNameLst>
                                      </p:cBhvr>
                                      <p:to>
                                        <p:strVal val="visible"/>
                                      </p:to>
                                    </p:set>
                                    <p:anim calcmode="lin" valueType="num">
                                      <p:cBhvr>
                                        <p:cTn id="21" dur="500" fill="hold"/>
                                        <p:tgtEl>
                                          <p:spTgt spid="57355"/>
                                        </p:tgtEl>
                                        <p:attrNameLst>
                                          <p:attrName>ppt_w</p:attrName>
                                        </p:attrNameLst>
                                      </p:cBhvr>
                                      <p:tavLst>
                                        <p:tav tm="0">
                                          <p:val>
                                            <p:fltVal val="0"/>
                                          </p:val>
                                        </p:tav>
                                        <p:tav tm="100000">
                                          <p:val>
                                            <p:strVal val="#ppt_w"/>
                                          </p:val>
                                        </p:tav>
                                      </p:tavLst>
                                    </p:anim>
                                    <p:anim calcmode="lin" valueType="num">
                                      <p:cBhvr>
                                        <p:cTn id="22" dur="500" fill="hold"/>
                                        <p:tgtEl>
                                          <p:spTgt spid="57355"/>
                                        </p:tgtEl>
                                        <p:attrNameLst>
                                          <p:attrName>ppt_h</p:attrName>
                                        </p:attrNameLst>
                                      </p:cBhvr>
                                      <p:tavLst>
                                        <p:tav tm="0">
                                          <p:val>
                                            <p:fltVal val="0"/>
                                          </p:val>
                                        </p:tav>
                                        <p:tav tm="100000">
                                          <p:val>
                                            <p:strVal val="#ppt_h"/>
                                          </p:val>
                                        </p:tav>
                                      </p:tavLst>
                                    </p:anim>
                                    <p:animEffect transition="in" filter="fade">
                                      <p:cBhvr>
                                        <p:cTn id="23" dur="500"/>
                                        <p:tgtEl>
                                          <p:spTgt spid="573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7356"/>
                                        </p:tgtEl>
                                        <p:attrNameLst>
                                          <p:attrName>style.visibility</p:attrName>
                                        </p:attrNameLst>
                                      </p:cBhvr>
                                      <p:to>
                                        <p:strVal val="visible"/>
                                      </p:to>
                                    </p:set>
                                    <p:anim calcmode="lin" valueType="num">
                                      <p:cBhvr>
                                        <p:cTn id="28" dur="500" fill="hold"/>
                                        <p:tgtEl>
                                          <p:spTgt spid="57356"/>
                                        </p:tgtEl>
                                        <p:attrNameLst>
                                          <p:attrName>ppt_w</p:attrName>
                                        </p:attrNameLst>
                                      </p:cBhvr>
                                      <p:tavLst>
                                        <p:tav tm="0">
                                          <p:val>
                                            <p:fltVal val="0"/>
                                          </p:val>
                                        </p:tav>
                                        <p:tav tm="100000">
                                          <p:val>
                                            <p:strVal val="#ppt_w"/>
                                          </p:val>
                                        </p:tav>
                                      </p:tavLst>
                                    </p:anim>
                                    <p:anim calcmode="lin" valueType="num">
                                      <p:cBhvr>
                                        <p:cTn id="29" dur="500" fill="hold"/>
                                        <p:tgtEl>
                                          <p:spTgt spid="57356"/>
                                        </p:tgtEl>
                                        <p:attrNameLst>
                                          <p:attrName>ppt_h</p:attrName>
                                        </p:attrNameLst>
                                      </p:cBhvr>
                                      <p:tavLst>
                                        <p:tav tm="0">
                                          <p:val>
                                            <p:fltVal val="0"/>
                                          </p:val>
                                        </p:tav>
                                        <p:tav tm="100000">
                                          <p:val>
                                            <p:strVal val="#ppt_h"/>
                                          </p:val>
                                        </p:tav>
                                      </p:tavLst>
                                    </p:anim>
                                    <p:animEffect transition="in" filter="fade">
                                      <p:cBhvr>
                                        <p:cTn id="30" dur="500"/>
                                        <p:tgtEl>
                                          <p:spTgt spid="573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7357"/>
                                        </p:tgtEl>
                                        <p:attrNameLst>
                                          <p:attrName>style.visibility</p:attrName>
                                        </p:attrNameLst>
                                      </p:cBhvr>
                                      <p:to>
                                        <p:strVal val="visible"/>
                                      </p:to>
                                    </p:set>
                                    <p:anim calcmode="lin" valueType="num">
                                      <p:cBhvr>
                                        <p:cTn id="35" dur="500" fill="hold"/>
                                        <p:tgtEl>
                                          <p:spTgt spid="57357"/>
                                        </p:tgtEl>
                                        <p:attrNameLst>
                                          <p:attrName>ppt_w</p:attrName>
                                        </p:attrNameLst>
                                      </p:cBhvr>
                                      <p:tavLst>
                                        <p:tav tm="0">
                                          <p:val>
                                            <p:fltVal val="0"/>
                                          </p:val>
                                        </p:tav>
                                        <p:tav tm="100000">
                                          <p:val>
                                            <p:strVal val="#ppt_w"/>
                                          </p:val>
                                        </p:tav>
                                      </p:tavLst>
                                    </p:anim>
                                    <p:anim calcmode="lin" valueType="num">
                                      <p:cBhvr>
                                        <p:cTn id="36" dur="500" fill="hold"/>
                                        <p:tgtEl>
                                          <p:spTgt spid="57357"/>
                                        </p:tgtEl>
                                        <p:attrNameLst>
                                          <p:attrName>ppt_h</p:attrName>
                                        </p:attrNameLst>
                                      </p:cBhvr>
                                      <p:tavLst>
                                        <p:tav tm="0">
                                          <p:val>
                                            <p:fltVal val="0"/>
                                          </p:val>
                                        </p:tav>
                                        <p:tav tm="100000">
                                          <p:val>
                                            <p:strVal val="#ppt_h"/>
                                          </p:val>
                                        </p:tav>
                                      </p:tavLst>
                                    </p:anim>
                                    <p:animEffect transition="in" filter="fade">
                                      <p:cBhvr>
                                        <p:cTn id="37" dur="500"/>
                                        <p:tgtEl>
                                          <p:spTgt spid="57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7358"/>
                                        </p:tgtEl>
                                        <p:attrNameLst>
                                          <p:attrName>style.visibility</p:attrName>
                                        </p:attrNameLst>
                                      </p:cBhvr>
                                      <p:to>
                                        <p:strVal val="visible"/>
                                      </p:to>
                                    </p:set>
                                    <p:anim calcmode="lin" valueType="num">
                                      <p:cBhvr>
                                        <p:cTn id="42" dur="500" fill="hold"/>
                                        <p:tgtEl>
                                          <p:spTgt spid="57358"/>
                                        </p:tgtEl>
                                        <p:attrNameLst>
                                          <p:attrName>ppt_w</p:attrName>
                                        </p:attrNameLst>
                                      </p:cBhvr>
                                      <p:tavLst>
                                        <p:tav tm="0">
                                          <p:val>
                                            <p:fltVal val="0"/>
                                          </p:val>
                                        </p:tav>
                                        <p:tav tm="100000">
                                          <p:val>
                                            <p:strVal val="#ppt_w"/>
                                          </p:val>
                                        </p:tav>
                                      </p:tavLst>
                                    </p:anim>
                                    <p:anim calcmode="lin" valueType="num">
                                      <p:cBhvr>
                                        <p:cTn id="43" dur="500" fill="hold"/>
                                        <p:tgtEl>
                                          <p:spTgt spid="57358"/>
                                        </p:tgtEl>
                                        <p:attrNameLst>
                                          <p:attrName>ppt_h</p:attrName>
                                        </p:attrNameLst>
                                      </p:cBhvr>
                                      <p:tavLst>
                                        <p:tav tm="0">
                                          <p:val>
                                            <p:fltVal val="0"/>
                                          </p:val>
                                        </p:tav>
                                        <p:tav tm="100000">
                                          <p:val>
                                            <p:strVal val="#ppt_h"/>
                                          </p:val>
                                        </p:tav>
                                      </p:tavLst>
                                    </p:anim>
                                    <p:animEffect transition="in" filter="fade">
                                      <p:cBhvr>
                                        <p:cTn id="44" dur="500"/>
                                        <p:tgtEl>
                                          <p:spTgt spid="573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7359"/>
                                        </p:tgtEl>
                                        <p:attrNameLst>
                                          <p:attrName>style.visibility</p:attrName>
                                        </p:attrNameLst>
                                      </p:cBhvr>
                                      <p:to>
                                        <p:strVal val="visible"/>
                                      </p:to>
                                    </p:set>
                                    <p:anim calcmode="lin" valueType="num">
                                      <p:cBhvr>
                                        <p:cTn id="49" dur="500" fill="hold"/>
                                        <p:tgtEl>
                                          <p:spTgt spid="57359"/>
                                        </p:tgtEl>
                                        <p:attrNameLst>
                                          <p:attrName>ppt_w</p:attrName>
                                        </p:attrNameLst>
                                      </p:cBhvr>
                                      <p:tavLst>
                                        <p:tav tm="0">
                                          <p:val>
                                            <p:fltVal val="0"/>
                                          </p:val>
                                        </p:tav>
                                        <p:tav tm="100000">
                                          <p:val>
                                            <p:strVal val="#ppt_w"/>
                                          </p:val>
                                        </p:tav>
                                      </p:tavLst>
                                    </p:anim>
                                    <p:anim calcmode="lin" valueType="num">
                                      <p:cBhvr>
                                        <p:cTn id="50" dur="500" fill="hold"/>
                                        <p:tgtEl>
                                          <p:spTgt spid="57359"/>
                                        </p:tgtEl>
                                        <p:attrNameLst>
                                          <p:attrName>ppt_h</p:attrName>
                                        </p:attrNameLst>
                                      </p:cBhvr>
                                      <p:tavLst>
                                        <p:tav tm="0">
                                          <p:val>
                                            <p:fltVal val="0"/>
                                          </p:val>
                                        </p:tav>
                                        <p:tav tm="100000">
                                          <p:val>
                                            <p:strVal val="#ppt_h"/>
                                          </p:val>
                                        </p:tav>
                                      </p:tavLst>
                                    </p:anim>
                                    <p:animEffect transition="in" filter="fade">
                                      <p:cBhvr>
                                        <p:cTn id="51" dur="500"/>
                                        <p:tgtEl>
                                          <p:spTgt spid="573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7360"/>
                                        </p:tgtEl>
                                        <p:attrNameLst>
                                          <p:attrName>style.visibility</p:attrName>
                                        </p:attrNameLst>
                                      </p:cBhvr>
                                      <p:to>
                                        <p:strVal val="visible"/>
                                      </p:to>
                                    </p:set>
                                    <p:anim calcmode="lin" valueType="num">
                                      <p:cBhvr>
                                        <p:cTn id="56" dur="500" fill="hold"/>
                                        <p:tgtEl>
                                          <p:spTgt spid="57360"/>
                                        </p:tgtEl>
                                        <p:attrNameLst>
                                          <p:attrName>ppt_w</p:attrName>
                                        </p:attrNameLst>
                                      </p:cBhvr>
                                      <p:tavLst>
                                        <p:tav tm="0">
                                          <p:val>
                                            <p:fltVal val="0"/>
                                          </p:val>
                                        </p:tav>
                                        <p:tav tm="100000">
                                          <p:val>
                                            <p:strVal val="#ppt_w"/>
                                          </p:val>
                                        </p:tav>
                                      </p:tavLst>
                                    </p:anim>
                                    <p:anim calcmode="lin" valueType="num">
                                      <p:cBhvr>
                                        <p:cTn id="57" dur="500" fill="hold"/>
                                        <p:tgtEl>
                                          <p:spTgt spid="57360"/>
                                        </p:tgtEl>
                                        <p:attrNameLst>
                                          <p:attrName>ppt_h</p:attrName>
                                        </p:attrNameLst>
                                      </p:cBhvr>
                                      <p:tavLst>
                                        <p:tav tm="0">
                                          <p:val>
                                            <p:fltVal val="0"/>
                                          </p:val>
                                        </p:tav>
                                        <p:tav tm="100000">
                                          <p:val>
                                            <p:strVal val="#ppt_h"/>
                                          </p:val>
                                        </p:tav>
                                      </p:tavLst>
                                    </p:anim>
                                    <p:animEffect transition="in" filter="fade">
                                      <p:cBhvr>
                                        <p:cTn id="58" dur="500"/>
                                        <p:tgtEl>
                                          <p:spTgt spid="5736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57361"/>
                                        </p:tgtEl>
                                        <p:attrNameLst>
                                          <p:attrName>style.visibility</p:attrName>
                                        </p:attrNameLst>
                                      </p:cBhvr>
                                      <p:to>
                                        <p:strVal val="visible"/>
                                      </p:to>
                                    </p:set>
                                    <p:anim calcmode="lin" valueType="num">
                                      <p:cBhvr>
                                        <p:cTn id="63" dur="500" fill="hold"/>
                                        <p:tgtEl>
                                          <p:spTgt spid="57361"/>
                                        </p:tgtEl>
                                        <p:attrNameLst>
                                          <p:attrName>ppt_w</p:attrName>
                                        </p:attrNameLst>
                                      </p:cBhvr>
                                      <p:tavLst>
                                        <p:tav tm="0">
                                          <p:val>
                                            <p:fltVal val="0"/>
                                          </p:val>
                                        </p:tav>
                                        <p:tav tm="100000">
                                          <p:val>
                                            <p:strVal val="#ppt_w"/>
                                          </p:val>
                                        </p:tav>
                                      </p:tavLst>
                                    </p:anim>
                                    <p:anim calcmode="lin" valueType="num">
                                      <p:cBhvr>
                                        <p:cTn id="64" dur="500" fill="hold"/>
                                        <p:tgtEl>
                                          <p:spTgt spid="57361"/>
                                        </p:tgtEl>
                                        <p:attrNameLst>
                                          <p:attrName>ppt_h</p:attrName>
                                        </p:attrNameLst>
                                      </p:cBhvr>
                                      <p:tavLst>
                                        <p:tav tm="0">
                                          <p:val>
                                            <p:fltVal val="0"/>
                                          </p:val>
                                        </p:tav>
                                        <p:tav tm="100000">
                                          <p:val>
                                            <p:strVal val="#ppt_h"/>
                                          </p:val>
                                        </p:tav>
                                      </p:tavLst>
                                    </p:anim>
                                    <p:animEffect transition="in" filter="fade">
                                      <p:cBhvr>
                                        <p:cTn id="65" dur="500"/>
                                        <p:tgtEl>
                                          <p:spTgt spid="5736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57363"/>
                                        </p:tgtEl>
                                        <p:attrNameLst>
                                          <p:attrName>style.visibility</p:attrName>
                                        </p:attrNameLst>
                                      </p:cBhvr>
                                      <p:to>
                                        <p:strVal val="visible"/>
                                      </p:to>
                                    </p:set>
                                    <p:anim calcmode="lin" valueType="num">
                                      <p:cBhvr>
                                        <p:cTn id="70" dur="500" fill="hold"/>
                                        <p:tgtEl>
                                          <p:spTgt spid="57363"/>
                                        </p:tgtEl>
                                        <p:attrNameLst>
                                          <p:attrName>ppt_w</p:attrName>
                                        </p:attrNameLst>
                                      </p:cBhvr>
                                      <p:tavLst>
                                        <p:tav tm="0">
                                          <p:val>
                                            <p:fltVal val="0"/>
                                          </p:val>
                                        </p:tav>
                                        <p:tav tm="100000">
                                          <p:val>
                                            <p:strVal val="#ppt_w"/>
                                          </p:val>
                                        </p:tav>
                                      </p:tavLst>
                                    </p:anim>
                                    <p:anim calcmode="lin" valueType="num">
                                      <p:cBhvr>
                                        <p:cTn id="71" dur="500" fill="hold"/>
                                        <p:tgtEl>
                                          <p:spTgt spid="57363"/>
                                        </p:tgtEl>
                                        <p:attrNameLst>
                                          <p:attrName>ppt_h</p:attrName>
                                        </p:attrNameLst>
                                      </p:cBhvr>
                                      <p:tavLst>
                                        <p:tav tm="0">
                                          <p:val>
                                            <p:fltVal val="0"/>
                                          </p:val>
                                        </p:tav>
                                        <p:tav tm="100000">
                                          <p:val>
                                            <p:strVal val="#ppt_h"/>
                                          </p:val>
                                        </p:tav>
                                      </p:tavLst>
                                    </p:anim>
                                    <p:animEffect transition="in" filter="fade">
                                      <p:cBhvr>
                                        <p:cTn id="72" dur="500"/>
                                        <p:tgtEl>
                                          <p:spTgt spid="573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57362"/>
                                        </p:tgtEl>
                                        <p:attrNameLst>
                                          <p:attrName>style.visibility</p:attrName>
                                        </p:attrNameLst>
                                      </p:cBhvr>
                                      <p:to>
                                        <p:strVal val="visible"/>
                                      </p:to>
                                    </p:set>
                                    <p:anim calcmode="lin" valueType="num">
                                      <p:cBhvr>
                                        <p:cTn id="77" dur="500" fill="hold"/>
                                        <p:tgtEl>
                                          <p:spTgt spid="57362"/>
                                        </p:tgtEl>
                                        <p:attrNameLst>
                                          <p:attrName>ppt_w</p:attrName>
                                        </p:attrNameLst>
                                      </p:cBhvr>
                                      <p:tavLst>
                                        <p:tav tm="0">
                                          <p:val>
                                            <p:fltVal val="0"/>
                                          </p:val>
                                        </p:tav>
                                        <p:tav tm="100000">
                                          <p:val>
                                            <p:strVal val="#ppt_w"/>
                                          </p:val>
                                        </p:tav>
                                      </p:tavLst>
                                    </p:anim>
                                    <p:anim calcmode="lin" valueType="num">
                                      <p:cBhvr>
                                        <p:cTn id="78" dur="500" fill="hold"/>
                                        <p:tgtEl>
                                          <p:spTgt spid="57362"/>
                                        </p:tgtEl>
                                        <p:attrNameLst>
                                          <p:attrName>ppt_h</p:attrName>
                                        </p:attrNameLst>
                                      </p:cBhvr>
                                      <p:tavLst>
                                        <p:tav tm="0">
                                          <p:val>
                                            <p:fltVal val="0"/>
                                          </p:val>
                                        </p:tav>
                                        <p:tav tm="100000">
                                          <p:val>
                                            <p:strVal val="#ppt_h"/>
                                          </p:val>
                                        </p:tav>
                                      </p:tavLst>
                                    </p:anim>
                                    <p:animEffect transition="in" filter="fade">
                                      <p:cBhvr>
                                        <p:cTn id="79" dur="500"/>
                                        <p:tgtEl>
                                          <p:spTgt spid="573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57366"/>
                                        </p:tgtEl>
                                        <p:attrNameLst>
                                          <p:attrName>style.visibility</p:attrName>
                                        </p:attrNameLst>
                                      </p:cBhvr>
                                      <p:to>
                                        <p:strVal val="visible"/>
                                      </p:to>
                                    </p:set>
                                    <p:anim calcmode="lin" valueType="num">
                                      <p:cBhvr>
                                        <p:cTn id="84" dur="500" fill="hold"/>
                                        <p:tgtEl>
                                          <p:spTgt spid="57366"/>
                                        </p:tgtEl>
                                        <p:attrNameLst>
                                          <p:attrName>ppt_w</p:attrName>
                                        </p:attrNameLst>
                                      </p:cBhvr>
                                      <p:tavLst>
                                        <p:tav tm="0">
                                          <p:val>
                                            <p:fltVal val="0"/>
                                          </p:val>
                                        </p:tav>
                                        <p:tav tm="100000">
                                          <p:val>
                                            <p:strVal val="#ppt_w"/>
                                          </p:val>
                                        </p:tav>
                                      </p:tavLst>
                                    </p:anim>
                                    <p:anim calcmode="lin" valueType="num">
                                      <p:cBhvr>
                                        <p:cTn id="85" dur="500" fill="hold"/>
                                        <p:tgtEl>
                                          <p:spTgt spid="57366"/>
                                        </p:tgtEl>
                                        <p:attrNameLst>
                                          <p:attrName>ppt_h</p:attrName>
                                        </p:attrNameLst>
                                      </p:cBhvr>
                                      <p:tavLst>
                                        <p:tav tm="0">
                                          <p:val>
                                            <p:fltVal val="0"/>
                                          </p:val>
                                        </p:tav>
                                        <p:tav tm="100000">
                                          <p:val>
                                            <p:strVal val="#ppt_h"/>
                                          </p:val>
                                        </p:tav>
                                      </p:tavLst>
                                    </p:anim>
                                    <p:animEffect transition="in" filter="fade">
                                      <p:cBhvr>
                                        <p:cTn id="86" dur="500"/>
                                        <p:tgtEl>
                                          <p:spTgt spid="5736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57364"/>
                                        </p:tgtEl>
                                        <p:attrNameLst>
                                          <p:attrName>style.visibility</p:attrName>
                                        </p:attrNameLst>
                                      </p:cBhvr>
                                      <p:to>
                                        <p:strVal val="visible"/>
                                      </p:to>
                                    </p:set>
                                    <p:anim calcmode="lin" valueType="num">
                                      <p:cBhvr>
                                        <p:cTn id="91" dur="500" fill="hold"/>
                                        <p:tgtEl>
                                          <p:spTgt spid="57364"/>
                                        </p:tgtEl>
                                        <p:attrNameLst>
                                          <p:attrName>ppt_w</p:attrName>
                                        </p:attrNameLst>
                                      </p:cBhvr>
                                      <p:tavLst>
                                        <p:tav tm="0">
                                          <p:val>
                                            <p:fltVal val="0"/>
                                          </p:val>
                                        </p:tav>
                                        <p:tav tm="100000">
                                          <p:val>
                                            <p:strVal val="#ppt_w"/>
                                          </p:val>
                                        </p:tav>
                                      </p:tavLst>
                                    </p:anim>
                                    <p:anim calcmode="lin" valueType="num">
                                      <p:cBhvr>
                                        <p:cTn id="92" dur="500" fill="hold"/>
                                        <p:tgtEl>
                                          <p:spTgt spid="57364"/>
                                        </p:tgtEl>
                                        <p:attrNameLst>
                                          <p:attrName>ppt_h</p:attrName>
                                        </p:attrNameLst>
                                      </p:cBhvr>
                                      <p:tavLst>
                                        <p:tav tm="0">
                                          <p:val>
                                            <p:fltVal val="0"/>
                                          </p:val>
                                        </p:tav>
                                        <p:tav tm="100000">
                                          <p:val>
                                            <p:strVal val="#ppt_h"/>
                                          </p:val>
                                        </p:tav>
                                      </p:tavLst>
                                    </p:anim>
                                    <p:animEffect transition="in" filter="fade">
                                      <p:cBhvr>
                                        <p:cTn id="93" dur="500"/>
                                        <p:tgtEl>
                                          <p:spTgt spid="5736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57367"/>
                                        </p:tgtEl>
                                        <p:attrNameLst>
                                          <p:attrName>style.visibility</p:attrName>
                                        </p:attrNameLst>
                                      </p:cBhvr>
                                      <p:to>
                                        <p:strVal val="visible"/>
                                      </p:to>
                                    </p:set>
                                    <p:anim calcmode="lin" valueType="num">
                                      <p:cBhvr>
                                        <p:cTn id="98" dur="500" fill="hold"/>
                                        <p:tgtEl>
                                          <p:spTgt spid="57367"/>
                                        </p:tgtEl>
                                        <p:attrNameLst>
                                          <p:attrName>ppt_w</p:attrName>
                                        </p:attrNameLst>
                                      </p:cBhvr>
                                      <p:tavLst>
                                        <p:tav tm="0">
                                          <p:val>
                                            <p:fltVal val="0"/>
                                          </p:val>
                                        </p:tav>
                                        <p:tav tm="100000">
                                          <p:val>
                                            <p:strVal val="#ppt_w"/>
                                          </p:val>
                                        </p:tav>
                                      </p:tavLst>
                                    </p:anim>
                                    <p:anim calcmode="lin" valueType="num">
                                      <p:cBhvr>
                                        <p:cTn id="99" dur="500" fill="hold"/>
                                        <p:tgtEl>
                                          <p:spTgt spid="57367"/>
                                        </p:tgtEl>
                                        <p:attrNameLst>
                                          <p:attrName>ppt_h</p:attrName>
                                        </p:attrNameLst>
                                      </p:cBhvr>
                                      <p:tavLst>
                                        <p:tav tm="0">
                                          <p:val>
                                            <p:fltVal val="0"/>
                                          </p:val>
                                        </p:tav>
                                        <p:tav tm="100000">
                                          <p:val>
                                            <p:strVal val="#ppt_h"/>
                                          </p:val>
                                        </p:tav>
                                      </p:tavLst>
                                    </p:anim>
                                    <p:animEffect transition="in" filter="fade">
                                      <p:cBhvr>
                                        <p:cTn id="100" dur="500"/>
                                        <p:tgtEl>
                                          <p:spTgt spid="5736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57365"/>
                                        </p:tgtEl>
                                        <p:attrNameLst>
                                          <p:attrName>style.visibility</p:attrName>
                                        </p:attrNameLst>
                                      </p:cBhvr>
                                      <p:to>
                                        <p:strVal val="visible"/>
                                      </p:to>
                                    </p:set>
                                    <p:anim calcmode="lin" valueType="num">
                                      <p:cBhvr>
                                        <p:cTn id="105" dur="500" fill="hold"/>
                                        <p:tgtEl>
                                          <p:spTgt spid="57365"/>
                                        </p:tgtEl>
                                        <p:attrNameLst>
                                          <p:attrName>ppt_w</p:attrName>
                                        </p:attrNameLst>
                                      </p:cBhvr>
                                      <p:tavLst>
                                        <p:tav tm="0">
                                          <p:val>
                                            <p:fltVal val="0"/>
                                          </p:val>
                                        </p:tav>
                                        <p:tav tm="100000">
                                          <p:val>
                                            <p:strVal val="#ppt_w"/>
                                          </p:val>
                                        </p:tav>
                                      </p:tavLst>
                                    </p:anim>
                                    <p:anim calcmode="lin" valueType="num">
                                      <p:cBhvr>
                                        <p:cTn id="106" dur="500" fill="hold"/>
                                        <p:tgtEl>
                                          <p:spTgt spid="57365"/>
                                        </p:tgtEl>
                                        <p:attrNameLst>
                                          <p:attrName>ppt_h</p:attrName>
                                        </p:attrNameLst>
                                      </p:cBhvr>
                                      <p:tavLst>
                                        <p:tav tm="0">
                                          <p:val>
                                            <p:fltVal val="0"/>
                                          </p:val>
                                        </p:tav>
                                        <p:tav tm="100000">
                                          <p:val>
                                            <p:strVal val="#ppt_h"/>
                                          </p:val>
                                        </p:tav>
                                      </p:tavLst>
                                    </p:anim>
                                    <p:animEffect transition="in" filter="fade">
                                      <p:cBhvr>
                                        <p:cTn id="107" dur="500"/>
                                        <p:tgtEl>
                                          <p:spTgt spid="5736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57368"/>
                                        </p:tgtEl>
                                        <p:attrNameLst>
                                          <p:attrName>style.visibility</p:attrName>
                                        </p:attrNameLst>
                                      </p:cBhvr>
                                      <p:to>
                                        <p:strVal val="visible"/>
                                      </p:to>
                                    </p:set>
                                    <p:anim calcmode="lin" valueType="num">
                                      <p:cBhvr>
                                        <p:cTn id="112" dur="500" fill="hold"/>
                                        <p:tgtEl>
                                          <p:spTgt spid="57368"/>
                                        </p:tgtEl>
                                        <p:attrNameLst>
                                          <p:attrName>ppt_w</p:attrName>
                                        </p:attrNameLst>
                                      </p:cBhvr>
                                      <p:tavLst>
                                        <p:tav tm="0">
                                          <p:val>
                                            <p:fltVal val="0"/>
                                          </p:val>
                                        </p:tav>
                                        <p:tav tm="100000">
                                          <p:val>
                                            <p:strVal val="#ppt_w"/>
                                          </p:val>
                                        </p:tav>
                                      </p:tavLst>
                                    </p:anim>
                                    <p:anim calcmode="lin" valueType="num">
                                      <p:cBhvr>
                                        <p:cTn id="113" dur="500" fill="hold"/>
                                        <p:tgtEl>
                                          <p:spTgt spid="57368"/>
                                        </p:tgtEl>
                                        <p:attrNameLst>
                                          <p:attrName>ppt_h</p:attrName>
                                        </p:attrNameLst>
                                      </p:cBhvr>
                                      <p:tavLst>
                                        <p:tav tm="0">
                                          <p:val>
                                            <p:fltVal val="0"/>
                                          </p:val>
                                        </p:tav>
                                        <p:tav tm="100000">
                                          <p:val>
                                            <p:strVal val="#ppt_h"/>
                                          </p:val>
                                        </p:tav>
                                      </p:tavLst>
                                    </p:anim>
                                    <p:animEffect transition="in" filter="fade">
                                      <p:cBhvr>
                                        <p:cTn id="114" dur="500"/>
                                        <p:tgtEl>
                                          <p:spTgt spid="5736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57369"/>
                                        </p:tgtEl>
                                        <p:attrNameLst>
                                          <p:attrName>style.visibility</p:attrName>
                                        </p:attrNameLst>
                                      </p:cBhvr>
                                      <p:to>
                                        <p:strVal val="visible"/>
                                      </p:to>
                                    </p:set>
                                    <p:anim calcmode="lin" valueType="num">
                                      <p:cBhvr>
                                        <p:cTn id="119" dur="500" fill="hold"/>
                                        <p:tgtEl>
                                          <p:spTgt spid="57369"/>
                                        </p:tgtEl>
                                        <p:attrNameLst>
                                          <p:attrName>ppt_w</p:attrName>
                                        </p:attrNameLst>
                                      </p:cBhvr>
                                      <p:tavLst>
                                        <p:tav tm="0">
                                          <p:val>
                                            <p:fltVal val="0"/>
                                          </p:val>
                                        </p:tav>
                                        <p:tav tm="100000">
                                          <p:val>
                                            <p:strVal val="#ppt_w"/>
                                          </p:val>
                                        </p:tav>
                                      </p:tavLst>
                                    </p:anim>
                                    <p:anim calcmode="lin" valueType="num">
                                      <p:cBhvr>
                                        <p:cTn id="120" dur="500" fill="hold"/>
                                        <p:tgtEl>
                                          <p:spTgt spid="57369"/>
                                        </p:tgtEl>
                                        <p:attrNameLst>
                                          <p:attrName>ppt_h</p:attrName>
                                        </p:attrNameLst>
                                      </p:cBhvr>
                                      <p:tavLst>
                                        <p:tav tm="0">
                                          <p:val>
                                            <p:fltVal val="0"/>
                                          </p:val>
                                        </p:tav>
                                        <p:tav tm="100000">
                                          <p:val>
                                            <p:strVal val="#ppt_h"/>
                                          </p:val>
                                        </p:tav>
                                      </p:tavLst>
                                    </p:anim>
                                    <p:animEffect transition="in" filter="fade">
                                      <p:cBhvr>
                                        <p:cTn id="121" dur="500"/>
                                        <p:tgtEl>
                                          <p:spTgt spid="5736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57370"/>
                                        </p:tgtEl>
                                        <p:attrNameLst>
                                          <p:attrName>style.visibility</p:attrName>
                                        </p:attrNameLst>
                                      </p:cBhvr>
                                      <p:to>
                                        <p:strVal val="visible"/>
                                      </p:to>
                                    </p:set>
                                    <p:anim calcmode="lin" valueType="num">
                                      <p:cBhvr>
                                        <p:cTn id="126" dur="500" fill="hold"/>
                                        <p:tgtEl>
                                          <p:spTgt spid="57370"/>
                                        </p:tgtEl>
                                        <p:attrNameLst>
                                          <p:attrName>ppt_w</p:attrName>
                                        </p:attrNameLst>
                                      </p:cBhvr>
                                      <p:tavLst>
                                        <p:tav tm="0">
                                          <p:val>
                                            <p:fltVal val="0"/>
                                          </p:val>
                                        </p:tav>
                                        <p:tav tm="100000">
                                          <p:val>
                                            <p:strVal val="#ppt_w"/>
                                          </p:val>
                                        </p:tav>
                                      </p:tavLst>
                                    </p:anim>
                                    <p:anim calcmode="lin" valueType="num">
                                      <p:cBhvr>
                                        <p:cTn id="127" dur="500" fill="hold"/>
                                        <p:tgtEl>
                                          <p:spTgt spid="57370"/>
                                        </p:tgtEl>
                                        <p:attrNameLst>
                                          <p:attrName>ppt_h</p:attrName>
                                        </p:attrNameLst>
                                      </p:cBhvr>
                                      <p:tavLst>
                                        <p:tav tm="0">
                                          <p:val>
                                            <p:fltVal val="0"/>
                                          </p:val>
                                        </p:tav>
                                        <p:tav tm="100000">
                                          <p:val>
                                            <p:strVal val="#ppt_h"/>
                                          </p:val>
                                        </p:tav>
                                      </p:tavLst>
                                    </p:anim>
                                    <p:animEffect transition="in" filter="fade">
                                      <p:cBhvr>
                                        <p:cTn id="128" dur="500"/>
                                        <p:tgtEl>
                                          <p:spTgt spid="5737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57371"/>
                                        </p:tgtEl>
                                        <p:attrNameLst>
                                          <p:attrName>style.visibility</p:attrName>
                                        </p:attrNameLst>
                                      </p:cBhvr>
                                      <p:to>
                                        <p:strVal val="visible"/>
                                      </p:to>
                                    </p:set>
                                    <p:anim calcmode="lin" valueType="num">
                                      <p:cBhvr>
                                        <p:cTn id="133" dur="500" fill="hold"/>
                                        <p:tgtEl>
                                          <p:spTgt spid="57371"/>
                                        </p:tgtEl>
                                        <p:attrNameLst>
                                          <p:attrName>ppt_w</p:attrName>
                                        </p:attrNameLst>
                                      </p:cBhvr>
                                      <p:tavLst>
                                        <p:tav tm="0">
                                          <p:val>
                                            <p:fltVal val="0"/>
                                          </p:val>
                                        </p:tav>
                                        <p:tav tm="100000">
                                          <p:val>
                                            <p:strVal val="#ppt_w"/>
                                          </p:val>
                                        </p:tav>
                                      </p:tavLst>
                                    </p:anim>
                                    <p:anim calcmode="lin" valueType="num">
                                      <p:cBhvr>
                                        <p:cTn id="134" dur="500" fill="hold"/>
                                        <p:tgtEl>
                                          <p:spTgt spid="57371"/>
                                        </p:tgtEl>
                                        <p:attrNameLst>
                                          <p:attrName>ppt_h</p:attrName>
                                        </p:attrNameLst>
                                      </p:cBhvr>
                                      <p:tavLst>
                                        <p:tav tm="0">
                                          <p:val>
                                            <p:fltVal val="0"/>
                                          </p:val>
                                        </p:tav>
                                        <p:tav tm="100000">
                                          <p:val>
                                            <p:strVal val="#ppt_h"/>
                                          </p:val>
                                        </p:tav>
                                      </p:tavLst>
                                    </p:anim>
                                    <p:animEffect transition="in" filter="fade">
                                      <p:cBhvr>
                                        <p:cTn id="135" dur="500"/>
                                        <p:tgtEl>
                                          <p:spTgt spid="57371"/>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57372"/>
                                        </p:tgtEl>
                                        <p:attrNameLst>
                                          <p:attrName>style.visibility</p:attrName>
                                        </p:attrNameLst>
                                      </p:cBhvr>
                                      <p:to>
                                        <p:strVal val="visible"/>
                                      </p:to>
                                    </p:set>
                                    <p:anim calcmode="lin" valueType="num">
                                      <p:cBhvr>
                                        <p:cTn id="140" dur="500" fill="hold"/>
                                        <p:tgtEl>
                                          <p:spTgt spid="57372"/>
                                        </p:tgtEl>
                                        <p:attrNameLst>
                                          <p:attrName>ppt_w</p:attrName>
                                        </p:attrNameLst>
                                      </p:cBhvr>
                                      <p:tavLst>
                                        <p:tav tm="0">
                                          <p:val>
                                            <p:fltVal val="0"/>
                                          </p:val>
                                        </p:tav>
                                        <p:tav tm="100000">
                                          <p:val>
                                            <p:strVal val="#ppt_w"/>
                                          </p:val>
                                        </p:tav>
                                      </p:tavLst>
                                    </p:anim>
                                    <p:anim calcmode="lin" valueType="num">
                                      <p:cBhvr>
                                        <p:cTn id="141" dur="500" fill="hold"/>
                                        <p:tgtEl>
                                          <p:spTgt spid="57372"/>
                                        </p:tgtEl>
                                        <p:attrNameLst>
                                          <p:attrName>ppt_h</p:attrName>
                                        </p:attrNameLst>
                                      </p:cBhvr>
                                      <p:tavLst>
                                        <p:tav tm="0">
                                          <p:val>
                                            <p:fltVal val="0"/>
                                          </p:val>
                                        </p:tav>
                                        <p:tav tm="100000">
                                          <p:val>
                                            <p:strVal val="#ppt_h"/>
                                          </p:val>
                                        </p:tav>
                                      </p:tavLst>
                                    </p:anim>
                                    <p:animEffect transition="in" filter="fade">
                                      <p:cBhvr>
                                        <p:cTn id="142" dur="500"/>
                                        <p:tgtEl>
                                          <p:spTgt spid="5737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3" presetClass="entr" presetSubtype="0" fill="hold" grpId="0" nodeType="clickEffect">
                                  <p:stCondLst>
                                    <p:cond delay="0"/>
                                  </p:stCondLst>
                                  <p:childTnLst>
                                    <p:set>
                                      <p:cBhvr>
                                        <p:cTn id="146" dur="1" fill="hold">
                                          <p:stCondLst>
                                            <p:cond delay="0"/>
                                          </p:stCondLst>
                                        </p:cTn>
                                        <p:tgtEl>
                                          <p:spTgt spid="57374"/>
                                        </p:tgtEl>
                                        <p:attrNameLst>
                                          <p:attrName>style.visibility</p:attrName>
                                        </p:attrNameLst>
                                      </p:cBhvr>
                                      <p:to>
                                        <p:strVal val="visible"/>
                                      </p:to>
                                    </p:set>
                                    <p:anim calcmode="lin" valueType="num">
                                      <p:cBhvr>
                                        <p:cTn id="147" dur="500" fill="hold"/>
                                        <p:tgtEl>
                                          <p:spTgt spid="57374"/>
                                        </p:tgtEl>
                                        <p:attrNameLst>
                                          <p:attrName>ppt_w</p:attrName>
                                        </p:attrNameLst>
                                      </p:cBhvr>
                                      <p:tavLst>
                                        <p:tav tm="0">
                                          <p:val>
                                            <p:fltVal val="0"/>
                                          </p:val>
                                        </p:tav>
                                        <p:tav tm="100000">
                                          <p:val>
                                            <p:strVal val="#ppt_w"/>
                                          </p:val>
                                        </p:tav>
                                      </p:tavLst>
                                    </p:anim>
                                    <p:anim calcmode="lin" valueType="num">
                                      <p:cBhvr>
                                        <p:cTn id="148" dur="500" fill="hold"/>
                                        <p:tgtEl>
                                          <p:spTgt spid="57374"/>
                                        </p:tgtEl>
                                        <p:attrNameLst>
                                          <p:attrName>ppt_h</p:attrName>
                                        </p:attrNameLst>
                                      </p:cBhvr>
                                      <p:tavLst>
                                        <p:tav tm="0">
                                          <p:val>
                                            <p:fltVal val="0"/>
                                          </p:val>
                                        </p:tav>
                                        <p:tav tm="100000">
                                          <p:val>
                                            <p:strVal val="#ppt_h"/>
                                          </p:val>
                                        </p:tav>
                                      </p:tavLst>
                                    </p:anim>
                                    <p:animEffect transition="in" filter="fade">
                                      <p:cBhvr>
                                        <p:cTn id="149" dur="500"/>
                                        <p:tgtEl>
                                          <p:spTgt spid="57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4" grpId="0" animBg="1"/>
      <p:bldP spid="57355" grpId="0" animBg="1"/>
      <p:bldP spid="57356" grpId="0" animBg="1"/>
      <p:bldP spid="57357" grpId="0" animBg="1"/>
      <p:bldP spid="57358" grpId="0" animBg="1"/>
      <p:bldP spid="57359" grpId="0" animBg="1"/>
      <p:bldP spid="57360" grpId="0"/>
      <p:bldP spid="57361" grpId="0" animBg="1"/>
      <p:bldP spid="57362" grpId="0" animBg="1"/>
      <p:bldP spid="57363" grpId="0"/>
      <p:bldP spid="57364" grpId="0" animBg="1"/>
      <p:bldP spid="57365" grpId="0" animBg="1"/>
      <p:bldP spid="57366" grpId="0"/>
      <p:bldP spid="57367" grpId="0"/>
      <p:bldP spid="57368" grpId="0" animBg="1"/>
      <p:bldP spid="57369" grpId="0" animBg="1"/>
      <p:bldP spid="57370" grpId="0" animBg="1"/>
      <p:bldP spid="57371" grpId="0" animBg="1"/>
      <p:bldP spid="57372" grpId="0"/>
      <p:bldP spid="573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KS4 TA\YEAR 12\Reproduction\placenta HWK diagram.bmp"/>
          <p:cNvPicPr>
            <a:picLocks noChangeAspect="1" noChangeArrowheads="1"/>
          </p:cNvPicPr>
          <p:nvPr/>
        </p:nvPicPr>
        <p:blipFill>
          <a:blip r:embed="rId2">
            <a:extLst>
              <a:ext uri="{28A0092B-C50C-407E-A947-70E740481C1C}">
                <a14:useLocalDpi xmlns:a14="http://schemas.microsoft.com/office/drawing/2010/main" val="0"/>
              </a:ext>
            </a:extLst>
          </a:blip>
          <a:srcRect l="18547" r="1476" b="35751"/>
          <a:stretch>
            <a:fillRect/>
          </a:stretch>
        </p:blipFill>
        <p:spPr bwMode="auto">
          <a:xfrm>
            <a:off x="990600" y="304800"/>
            <a:ext cx="73914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1600200" y="914400"/>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dirty="0">
                <a:solidFill>
                  <a:srgbClr val="FF0000"/>
                </a:solidFill>
                <a:latin typeface="Arial" pitchFamily="34" charset="0"/>
                <a:cs typeface="Arial" pitchFamily="34" charset="0"/>
              </a:rPr>
              <a:t>amnion</a:t>
            </a:r>
          </a:p>
        </p:txBody>
      </p:sp>
      <p:sp>
        <p:nvSpPr>
          <p:cNvPr id="2052" name="Text Box 4"/>
          <p:cNvSpPr txBox="1">
            <a:spLocks noChangeArrowheads="1"/>
          </p:cNvSpPr>
          <p:nvPr/>
        </p:nvSpPr>
        <p:spPr bwMode="auto">
          <a:xfrm>
            <a:off x="1600200" y="4724400"/>
            <a:ext cx="1111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000" b="1">
                <a:solidFill>
                  <a:srgbClr val="FF0000"/>
                </a:solidFill>
                <a:latin typeface="Arial" pitchFamily="34" charset="0"/>
                <a:cs typeface="Arial" pitchFamily="34" charset="0"/>
              </a:rPr>
              <a:t>embryo</a:t>
            </a:r>
          </a:p>
        </p:txBody>
      </p:sp>
      <p:sp>
        <p:nvSpPr>
          <p:cNvPr id="2053" name="Text Box 5"/>
          <p:cNvSpPr txBox="1">
            <a:spLocks noChangeArrowheads="1"/>
          </p:cNvSpPr>
          <p:nvPr/>
        </p:nvSpPr>
        <p:spPr bwMode="auto">
          <a:xfrm>
            <a:off x="3505200" y="1295400"/>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200" b="1">
                <a:solidFill>
                  <a:srgbClr val="FF0000"/>
                </a:solidFill>
                <a:latin typeface="Arial" pitchFamily="34" charset="0"/>
                <a:cs typeface="Arial" pitchFamily="34" charset="0"/>
              </a:rPr>
              <a:t>Artery in umbilical cord </a:t>
            </a:r>
          </a:p>
          <a:p>
            <a:pPr eaLnBrk="1" hangingPunct="1"/>
            <a:r>
              <a:rPr lang="en-GB" sz="1200" b="1">
                <a:solidFill>
                  <a:srgbClr val="FF0000"/>
                </a:solidFill>
                <a:latin typeface="Arial" pitchFamily="34" charset="0"/>
                <a:cs typeface="Arial" pitchFamily="34" charset="0"/>
              </a:rPr>
              <a:t>(deoxygeneated blood)</a:t>
            </a:r>
          </a:p>
        </p:txBody>
      </p:sp>
      <p:sp>
        <p:nvSpPr>
          <p:cNvPr id="2054" name="Text Box 6"/>
          <p:cNvSpPr txBox="1">
            <a:spLocks noChangeArrowheads="1"/>
          </p:cNvSpPr>
          <p:nvPr/>
        </p:nvSpPr>
        <p:spPr bwMode="auto">
          <a:xfrm>
            <a:off x="3505200" y="4572000"/>
            <a:ext cx="1814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200" b="1">
                <a:solidFill>
                  <a:srgbClr val="FF0000"/>
                </a:solidFill>
                <a:latin typeface="Arial" pitchFamily="34" charset="0"/>
                <a:cs typeface="Arial" pitchFamily="34" charset="0"/>
              </a:rPr>
              <a:t>Vein in umbilical cord </a:t>
            </a:r>
          </a:p>
          <a:p>
            <a:pPr eaLnBrk="1" hangingPunct="1"/>
            <a:r>
              <a:rPr lang="en-GB" sz="1200" b="1">
                <a:solidFill>
                  <a:srgbClr val="FF0000"/>
                </a:solidFill>
                <a:latin typeface="Arial" pitchFamily="34" charset="0"/>
                <a:cs typeface="Arial" pitchFamily="34" charset="0"/>
              </a:rPr>
              <a:t>(oxygeneated blood)</a:t>
            </a:r>
          </a:p>
        </p:txBody>
      </p:sp>
      <p:sp>
        <p:nvSpPr>
          <p:cNvPr id="2055" name="Text Box 7"/>
          <p:cNvSpPr txBox="1">
            <a:spLocks noChangeArrowheads="1"/>
          </p:cNvSpPr>
          <p:nvPr/>
        </p:nvSpPr>
        <p:spPr bwMode="auto">
          <a:xfrm>
            <a:off x="3470191" y="5181600"/>
            <a:ext cx="1954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600" b="1">
                <a:solidFill>
                  <a:srgbClr val="FF0000"/>
                </a:solidFill>
                <a:latin typeface="Arial" pitchFamily="34" charset="0"/>
                <a:cs typeface="Arial" pitchFamily="34" charset="0"/>
              </a:rPr>
              <a:t>Capillary network </a:t>
            </a:r>
          </a:p>
          <a:p>
            <a:pPr algn="ctr" eaLnBrk="1" hangingPunct="1"/>
            <a:r>
              <a:rPr lang="en-GB" sz="1600" b="1">
                <a:solidFill>
                  <a:srgbClr val="FF0000"/>
                </a:solidFill>
                <a:latin typeface="Arial" pitchFamily="34" charset="0"/>
                <a:cs typeface="Arial" pitchFamily="34" charset="0"/>
              </a:rPr>
              <a:t>in placenta</a:t>
            </a:r>
          </a:p>
        </p:txBody>
      </p:sp>
      <p:sp>
        <p:nvSpPr>
          <p:cNvPr id="2056" name="Text Box 8"/>
          <p:cNvSpPr txBox="1">
            <a:spLocks noChangeArrowheads="1"/>
          </p:cNvSpPr>
          <p:nvPr/>
        </p:nvSpPr>
        <p:spPr bwMode="auto">
          <a:xfrm>
            <a:off x="3733800" y="685800"/>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b="1">
                <a:solidFill>
                  <a:srgbClr val="FF0000"/>
                </a:solidFill>
                <a:latin typeface="Arial" pitchFamily="34" charset="0"/>
                <a:cs typeface="Arial" pitchFamily="34" charset="0"/>
              </a:rPr>
              <a:t>Uterus lining</a:t>
            </a:r>
          </a:p>
        </p:txBody>
      </p:sp>
      <p:sp>
        <p:nvSpPr>
          <p:cNvPr id="2057" name="Text Box 9"/>
          <p:cNvSpPr txBox="1">
            <a:spLocks noChangeArrowheads="1"/>
          </p:cNvSpPr>
          <p:nvPr/>
        </p:nvSpPr>
        <p:spPr bwMode="auto">
          <a:xfrm>
            <a:off x="6649166" y="1371600"/>
            <a:ext cx="1460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600" b="1">
                <a:solidFill>
                  <a:srgbClr val="FF0000"/>
                </a:solidFill>
                <a:latin typeface="Arial" pitchFamily="34" charset="0"/>
                <a:cs typeface="Arial" pitchFamily="34" charset="0"/>
              </a:rPr>
              <a:t>Blood space </a:t>
            </a:r>
          </a:p>
          <a:p>
            <a:pPr algn="ctr" eaLnBrk="1" hangingPunct="1"/>
            <a:r>
              <a:rPr lang="en-GB" sz="1600" b="1">
                <a:solidFill>
                  <a:srgbClr val="FF0000"/>
                </a:solidFill>
                <a:latin typeface="Arial" pitchFamily="34" charset="0"/>
                <a:cs typeface="Arial" pitchFamily="34" charset="0"/>
              </a:rPr>
              <a:t>in uterus</a:t>
            </a:r>
          </a:p>
        </p:txBody>
      </p:sp>
      <p:sp>
        <p:nvSpPr>
          <p:cNvPr id="2058" name="Text Box 10"/>
          <p:cNvSpPr txBox="1">
            <a:spLocks noChangeArrowheads="1"/>
          </p:cNvSpPr>
          <p:nvPr/>
        </p:nvSpPr>
        <p:spPr bwMode="auto">
          <a:xfrm>
            <a:off x="6514428" y="609600"/>
            <a:ext cx="1747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600" b="1">
                <a:solidFill>
                  <a:srgbClr val="FF0000"/>
                </a:solidFill>
                <a:latin typeface="Arial" pitchFamily="34" charset="0"/>
                <a:cs typeface="Arial" pitchFamily="34" charset="0"/>
              </a:rPr>
              <a:t>Deoxygenated </a:t>
            </a:r>
          </a:p>
          <a:p>
            <a:pPr algn="ctr" eaLnBrk="1" hangingPunct="1"/>
            <a:r>
              <a:rPr lang="en-GB" sz="1600" b="1">
                <a:solidFill>
                  <a:srgbClr val="FF0000"/>
                </a:solidFill>
                <a:latin typeface="Arial" pitchFamily="34" charset="0"/>
                <a:cs typeface="Arial" pitchFamily="34" charset="0"/>
              </a:rPr>
              <a:t>blood of mother</a:t>
            </a:r>
          </a:p>
        </p:txBody>
      </p:sp>
      <p:sp>
        <p:nvSpPr>
          <p:cNvPr id="2059" name="Text Box 11"/>
          <p:cNvSpPr txBox="1">
            <a:spLocks noChangeArrowheads="1"/>
          </p:cNvSpPr>
          <p:nvPr/>
        </p:nvSpPr>
        <p:spPr bwMode="auto">
          <a:xfrm>
            <a:off x="5923878" y="5486400"/>
            <a:ext cx="1747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600" b="1">
                <a:solidFill>
                  <a:srgbClr val="FF0000"/>
                </a:solidFill>
                <a:latin typeface="Arial" pitchFamily="34" charset="0"/>
                <a:cs typeface="Arial" pitchFamily="34" charset="0"/>
              </a:rPr>
              <a:t>Oxygenated </a:t>
            </a:r>
          </a:p>
          <a:p>
            <a:pPr algn="ctr" eaLnBrk="1" hangingPunct="1"/>
            <a:r>
              <a:rPr lang="en-GB" sz="1600" b="1">
                <a:solidFill>
                  <a:srgbClr val="FF0000"/>
                </a:solidFill>
                <a:latin typeface="Arial" pitchFamily="34" charset="0"/>
                <a:cs typeface="Arial" pitchFamily="34" charset="0"/>
              </a:rPr>
              <a:t>blood of mother</a:t>
            </a:r>
          </a:p>
        </p:txBody>
      </p:sp>
    </p:spTree>
    <p:extLst>
      <p:ext uri="{BB962C8B-B14F-4D97-AF65-F5344CB8AC3E}">
        <p14:creationId xmlns:p14="http://schemas.microsoft.com/office/powerpoint/2010/main" val="41831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500"/>
                                        <p:tgtEl>
                                          <p:spTgt spid="2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dissolve">
                                      <p:cBhvr>
                                        <p:cTn id="17" dur="500"/>
                                        <p:tgtEl>
                                          <p:spTgt spid="20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dissolve">
                                      <p:cBhvr>
                                        <p:cTn id="22" dur="500"/>
                                        <p:tgtEl>
                                          <p:spTgt spid="2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dissolve">
                                      <p:cBhvr>
                                        <p:cTn id="27" dur="500"/>
                                        <p:tgtEl>
                                          <p:spTgt spid="20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dissolve">
                                      <p:cBhvr>
                                        <p:cTn id="32" dur="500"/>
                                        <p:tgtEl>
                                          <p:spTgt spid="20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dissolve">
                                      <p:cBhvr>
                                        <p:cTn id="37" dur="500"/>
                                        <p:tgtEl>
                                          <p:spTgt spid="20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dissolve">
                                      <p:cBhvr>
                                        <p:cTn id="42" dur="500"/>
                                        <p:tgtEl>
                                          <p:spTgt spid="20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59"/>
                                        </p:tgtEl>
                                        <p:attrNameLst>
                                          <p:attrName>style.visibility</p:attrName>
                                        </p:attrNameLst>
                                      </p:cBhvr>
                                      <p:to>
                                        <p:strVal val="visible"/>
                                      </p:to>
                                    </p:set>
                                    <p:animEffect transition="in" filter="dissolve">
                                      <p:cBhvr>
                                        <p:cTn id="47" dur="500"/>
                                        <p:tgtEl>
                                          <p:spTgt spid="20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58"/>
                                        </p:tgtEl>
                                        <p:attrNameLst>
                                          <p:attrName>style.visibility</p:attrName>
                                        </p:attrNameLst>
                                      </p:cBhvr>
                                      <p:to>
                                        <p:strVal val="visible"/>
                                      </p:to>
                                    </p:set>
                                    <p:animEffect transition="in" filter="dissolve">
                                      <p:cBhvr>
                                        <p:cTn id="5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autoUpdateAnimBg="0"/>
      <p:bldP spid="2053" grpId="0" autoUpdateAnimBg="0"/>
      <p:bldP spid="2054" grpId="0" autoUpdateAnimBg="0"/>
      <p:bldP spid="2055" grpId="0" autoUpdateAnimBg="0"/>
      <p:bldP spid="2056" grpId="0" autoUpdateAnimBg="0"/>
      <p:bldP spid="2057" grpId="0" autoUpdateAnimBg="0"/>
      <p:bldP spid="2058" grpId="0" autoUpdateAnimBg="0"/>
      <p:bldP spid="205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18825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475"/>
            <a:ext cx="457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9" descr="ntscan-a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047750"/>
            <a:ext cx="76485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416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8313"/>
                                        </p:tgtEl>
                                        <p:attrNameLst>
                                          <p:attrName>style.visibility</p:attrName>
                                        </p:attrNameLst>
                                      </p:cBhvr>
                                      <p:to>
                                        <p:strVal val="visible"/>
                                      </p:to>
                                    </p:set>
                                    <p:anim calcmode="lin" valueType="num">
                                      <p:cBhvr>
                                        <p:cTn id="7" dur="500" fill="hold"/>
                                        <p:tgtEl>
                                          <p:spTgt spid="98313"/>
                                        </p:tgtEl>
                                        <p:attrNameLst>
                                          <p:attrName>ppt_w</p:attrName>
                                        </p:attrNameLst>
                                      </p:cBhvr>
                                      <p:tavLst>
                                        <p:tav tm="0">
                                          <p:val>
                                            <p:fltVal val="0"/>
                                          </p:val>
                                        </p:tav>
                                        <p:tav tm="100000">
                                          <p:val>
                                            <p:strVal val="#ppt_w"/>
                                          </p:val>
                                        </p:tav>
                                      </p:tavLst>
                                    </p:anim>
                                    <p:anim calcmode="lin" valueType="num">
                                      <p:cBhvr>
                                        <p:cTn id="8" dur="500" fill="hold"/>
                                        <p:tgtEl>
                                          <p:spTgt spid="98313"/>
                                        </p:tgtEl>
                                        <p:attrNameLst>
                                          <p:attrName>ppt_h</p:attrName>
                                        </p:attrNameLst>
                                      </p:cBhvr>
                                      <p:tavLst>
                                        <p:tav tm="0">
                                          <p:val>
                                            <p:fltVal val="0"/>
                                          </p:val>
                                        </p:tav>
                                        <p:tav tm="100000">
                                          <p:val>
                                            <p:strVal val="#ppt_h"/>
                                          </p:val>
                                        </p:tav>
                                      </p:tavLst>
                                    </p:anim>
                                    <p:animEffect transition="in" filter="fade">
                                      <p:cBhvr>
                                        <p:cTn id="9"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www.fetalimaging.co.uk/images/3d_pic2.jpg"/>
          <p:cNvPicPr>
            <a:picLocks noChangeAspect="1" noChangeArrowheads="1"/>
          </p:cNvPicPr>
          <p:nvPr/>
        </p:nvPicPr>
        <p:blipFill>
          <a:blip r:embed="rId3">
            <a:extLst>
              <a:ext uri="{28A0092B-C50C-407E-A947-70E740481C1C}">
                <a14:useLocalDpi xmlns:a14="http://schemas.microsoft.com/office/drawing/2010/main" val="0"/>
              </a:ext>
            </a:extLst>
          </a:blip>
          <a:srcRect l="22131" t="3275" r="11475"/>
          <a:stretch>
            <a:fillRect/>
          </a:stretch>
        </p:blipFill>
        <p:spPr bwMode="auto">
          <a:xfrm>
            <a:off x="4643438" y="1000125"/>
            <a:ext cx="3643312"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http://media-s3.viva-images.com/vivastreet_gb/clad/4b/f/46970141/large/1.jpg?dt=89b5934e54052f9d1ba22cc94ef64928"/>
          <p:cNvPicPr>
            <a:picLocks noChangeAspect="1" noChangeArrowheads="1"/>
          </p:cNvPicPr>
          <p:nvPr/>
        </p:nvPicPr>
        <p:blipFill>
          <a:blip r:embed="rId4">
            <a:extLst>
              <a:ext uri="{28A0092B-C50C-407E-A947-70E740481C1C}">
                <a14:useLocalDpi xmlns:a14="http://schemas.microsoft.com/office/drawing/2010/main" val="0"/>
              </a:ext>
            </a:extLst>
          </a:blip>
          <a:srcRect l="30219" t="17543" r="27737" b="12280"/>
          <a:stretch>
            <a:fillRect/>
          </a:stretch>
        </p:blipFill>
        <p:spPr bwMode="auto">
          <a:xfrm>
            <a:off x="714375" y="1357313"/>
            <a:ext cx="24574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2" descr="http://www.oaktreeparc.co.uk/scan%20image%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1000125"/>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810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fltVal val="0"/>
                                          </p:val>
                                        </p:tav>
                                        <p:tav tm="100000">
                                          <p:val>
                                            <p:strVal val="#ppt_h"/>
                                          </p:val>
                                        </p:tav>
                                      </p:tavLst>
                                    </p:anim>
                                    <p:animEffect transition="in" filter="fade">
                                      <p:cBhvr>
                                        <p:cTn id="9" dur="500"/>
                                        <p:tgtEl>
                                          <p:spTgt spid="798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9874"/>
                                        </p:tgtEl>
                                        <p:attrNameLst>
                                          <p:attrName>style.visibility</p:attrName>
                                        </p:attrNameLst>
                                      </p:cBhvr>
                                      <p:to>
                                        <p:strVal val="visible"/>
                                      </p:to>
                                    </p:set>
                                    <p:anim calcmode="lin" valueType="num">
                                      <p:cBhvr>
                                        <p:cTn id="14" dur="500" fill="hold"/>
                                        <p:tgtEl>
                                          <p:spTgt spid="79874"/>
                                        </p:tgtEl>
                                        <p:attrNameLst>
                                          <p:attrName>ppt_w</p:attrName>
                                        </p:attrNameLst>
                                      </p:cBhvr>
                                      <p:tavLst>
                                        <p:tav tm="0">
                                          <p:val>
                                            <p:fltVal val="0"/>
                                          </p:val>
                                        </p:tav>
                                        <p:tav tm="100000">
                                          <p:val>
                                            <p:strVal val="#ppt_w"/>
                                          </p:val>
                                        </p:tav>
                                      </p:tavLst>
                                    </p:anim>
                                    <p:anim calcmode="lin" valueType="num">
                                      <p:cBhvr>
                                        <p:cTn id="15" dur="500" fill="hold"/>
                                        <p:tgtEl>
                                          <p:spTgt spid="79874"/>
                                        </p:tgtEl>
                                        <p:attrNameLst>
                                          <p:attrName>ppt_h</p:attrName>
                                        </p:attrNameLst>
                                      </p:cBhvr>
                                      <p:tavLst>
                                        <p:tav tm="0">
                                          <p:val>
                                            <p:fltVal val="0"/>
                                          </p:val>
                                        </p:tav>
                                        <p:tav tm="100000">
                                          <p:val>
                                            <p:strVal val="#ppt_h"/>
                                          </p:val>
                                        </p:tav>
                                      </p:tavLst>
                                    </p:anim>
                                    <p:animEffect transition="in" filter="fade">
                                      <p:cBhvr>
                                        <p:cTn id="16"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2" y="104080"/>
            <a:ext cx="9264555" cy="646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7019925" y="2986298"/>
            <a:ext cx="203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ovary</a:t>
            </a:r>
          </a:p>
        </p:txBody>
      </p:sp>
      <p:sp>
        <p:nvSpPr>
          <p:cNvPr id="67588" name="Text Box 4"/>
          <p:cNvSpPr txBox="1">
            <a:spLocks noChangeArrowheads="1"/>
          </p:cNvSpPr>
          <p:nvPr/>
        </p:nvSpPr>
        <p:spPr bwMode="auto">
          <a:xfrm>
            <a:off x="6084168" y="3996620"/>
            <a:ext cx="1878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cervix</a:t>
            </a:r>
          </a:p>
        </p:txBody>
      </p:sp>
      <p:sp>
        <p:nvSpPr>
          <p:cNvPr id="67589" name="Text Box 5"/>
          <p:cNvSpPr txBox="1">
            <a:spLocks noChangeArrowheads="1"/>
          </p:cNvSpPr>
          <p:nvPr/>
        </p:nvSpPr>
        <p:spPr bwMode="auto">
          <a:xfrm>
            <a:off x="107950" y="4469050"/>
            <a:ext cx="1965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uterus</a:t>
            </a:r>
          </a:p>
        </p:txBody>
      </p:sp>
      <p:sp>
        <p:nvSpPr>
          <p:cNvPr id="67590" name="Text Box 6"/>
          <p:cNvSpPr txBox="1">
            <a:spLocks noChangeArrowheads="1"/>
          </p:cNvSpPr>
          <p:nvPr/>
        </p:nvSpPr>
        <p:spPr bwMode="auto">
          <a:xfrm>
            <a:off x="107949" y="3172906"/>
            <a:ext cx="1965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oviduct</a:t>
            </a:r>
          </a:p>
        </p:txBody>
      </p:sp>
      <p:sp>
        <p:nvSpPr>
          <p:cNvPr id="67591" name="Text Box 7"/>
          <p:cNvSpPr txBox="1">
            <a:spLocks noChangeArrowheads="1"/>
          </p:cNvSpPr>
          <p:nvPr/>
        </p:nvSpPr>
        <p:spPr bwMode="auto">
          <a:xfrm>
            <a:off x="6120786" y="4981664"/>
            <a:ext cx="1915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a:solidFill>
                  <a:srgbClr val="FF0000"/>
                </a:solidFill>
                <a:latin typeface="Arial Black" pitchFamily="34" charset="0"/>
              </a:rPr>
              <a:t>vagina</a:t>
            </a:r>
          </a:p>
        </p:txBody>
      </p:sp>
      <p:sp>
        <p:nvSpPr>
          <p:cNvPr id="67596" name="Text Box 12"/>
          <p:cNvSpPr txBox="1">
            <a:spLocks noChangeArrowheads="1"/>
          </p:cNvSpPr>
          <p:nvPr/>
        </p:nvSpPr>
        <p:spPr bwMode="auto">
          <a:xfrm>
            <a:off x="5828084" y="6029535"/>
            <a:ext cx="1912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000" dirty="0">
                <a:solidFill>
                  <a:srgbClr val="FF0000"/>
                </a:solidFill>
                <a:latin typeface="Arial Black" pitchFamily="34" charset="0"/>
              </a:rPr>
              <a:t>vulva</a:t>
            </a:r>
          </a:p>
        </p:txBody>
      </p:sp>
      <p:sp>
        <p:nvSpPr>
          <p:cNvPr id="12" name="Text Box 36"/>
          <p:cNvSpPr txBox="1">
            <a:spLocks noChangeArrowheads="1"/>
          </p:cNvSpPr>
          <p:nvPr/>
        </p:nvSpPr>
        <p:spPr bwMode="auto">
          <a:xfrm>
            <a:off x="6799263" y="3419152"/>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a:t>where ova are made</a:t>
            </a:r>
          </a:p>
        </p:txBody>
      </p:sp>
      <p:sp>
        <p:nvSpPr>
          <p:cNvPr id="13" name="Text Box 37"/>
          <p:cNvSpPr txBox="1">
            <a:spLocks noChangeArrowheads="1"/>
          </p:cNvSpPr>
          <p:nvPr/>
        </p:nvSpPr>
        <p:spPr bwMode="auto">
          <a:xfrm>
            <a:off x="107950" y="3574926"/>
            <a:ext cx="196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a:t>carries ova from </a:t>
            </a:r>
          </a:p>
          <a:p>
            <a:pPr eaLnBrk="1" hangingPunct="1"/>
            <a:r>
              <a:rPr lang="en-GB" sz="1800"/>
              <a:t>ovary to uterus</a:t>
            </a:r>
          </a:p>
        </p:txBody>
      </p:sp>
      <p:sp>
        <p:nvSpPr>
          <p:cNvPr id="14" name="Text Box 38"/>
          <p:cNvSpPr txBox="1">
            <a:spLocks noChangeArrowheads="1"/>
          </p:cNvSpPr>
          <p:nvPr/>
        </p:nvSpPr>
        <p:spPr bwMode="auto">
          <a:xfrm>
            <a:off x="107950" y="4941763"/>
            <a:ext cx="2513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a:t>muscular organ where </a:t>
            </a:r>
          </a:p>
          <a:p>
            <a:pPr eaLnBrk="1" hangingPunct="1"/>
            <a:r>
              <a:rPr lang="en-GB" sz="1800"/>
              <a:t>fertilised ovum </a:t>
            </a:r>
          </a:p>
          <a:p>
            <a:pPr eaLnBrk="1" hangingPunct="1"/>
            <a:r>
              <a:rPr lang="en-GB" sz="1800"/>
              <a:t>embeds and grows</a:t>
            </a:r>
          </a:p>
        </p:txBody>
      </p:sp>
      <p:sp>
        <p:nvSpPr>
          <p:cNvPr id="15" name="Text Box 40"/>
          <p:cNvSpPr txBox="1">
            <a:spLocks noChangeArrowheads="1"/>
          </p:cNvSpPr>
          <p:nvPr/>
        </p:nvSpPr>
        <p:spPr bwMode="auto">
          <a:xfrm>
            <a:off x="5580112" y="5381774"/>
            <a:ext cx="3471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1800" dirty="0"/>
              <a:t>where sperm are </a:t>
            </a:r>
            <a:r>
              <a:rPr lang="en-GB" sz="1800" dirty="0" smtClean="0"/>
              <a:t>deposited </a:t>
            </a:r>
            <a:endParaRPr lang="en-GB" sz="1800" dirty="0"/>
          </a:p>
          <a:p>
            <a:pPr algn="ctr" eaLnBrk="1" hangingPunct="1"/>
            <a:r>
              <a:rPr lang="en-GB" sz="1800" dirty="0"/>
              <a:t>during intercourse</a:t>
            </a:r>
          </a:p>
        </p:txBody>
      </p:sp>
      <p:sp>
        <p:nvSpPr>
          <p:cNvPr id="16" name="Text Box 41"/>
          <p:cNvSpPr txBox="1">
            <a:spLocks noChangeArrowheads="1"/>
          </p:cNvSpPr>
          <p:nvPr/>
        </p:nvSpPr>
        <p:spPr bwMode="auto">
          <a:xfrm>
            <a:off x="5795962" y="6464881"/>
            <a:ext cx="244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dirty="0"/>
              <a:t>opening to the vagina</a:t>
            </a:r>
          </a:p>
        </p:txBody>
      </p:sp>
      <p:sp>
        <p:nvSpPr>
          <p:cNvPr id="17" name="Text Box 39"/>
          <p:cNvSpPr txBox="1">
            <a:spLocks noChangeArrowheads="1"/>
          </p:cNvSpPr>
          <p:nvPr/>
        </p:nvSpPr>
        <p:spPr bwMode="auto">
          <a:xfrm>
            <a:off x="5795963" y="4499272"/>
            <a:ext cx="325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1800" dirty="0"/>
              <a:t>ring of muscle, closes uterus</a:t>
            </a:r>
          </a:p>
        </p:txBody>
      </p:sp>
      <p:sp>
        <p:nvSpPr>
          <p:cNvPr id="8207" name="WordArt 3"/>
          <p:cNvSpPr>
            <a:spLocks noChangeArrowheads="1" noChangeShapeType="1" noTextEdit="1"/>
          </p:cNvSpPr>
          <p:nvPr/>
        </p:nvSpPr>
        <p:spPr bwMode="auto">
          <a:xfrm>
            <a:off x="131614" y="104080"/>
            <a:ext cx="4364037" cy="649288"/>
          </a:xfrm>
          <a:prstGeom prst="rect">
            <a:avLst/>
          </a:prstGeom>
        </p:spPr>
        <p:txBody>
          <a:bodyPr wrap="none" fromWordArt="1">
            <a:prstTxWarp prst="textPlain">
              <a:avLst>
                <a:gd name="adj" fmla="val 50000"/>
              </a:avLst>
            </a:prstTxWarp>
          </a:bodyPr>
          <a:lstStyle/>
          <a:p>
            <a:pPr algn="ctr"/>
            <a:r>
              <a:rPr lang="en-GB" sz="3600" kern="10" normalizeH="1" dirty="0">
                <a:ln w="9525">
                  <a:solidFill>
                    <a:srgbClr val="000000"/>
                  </a:solidFill>
                  <a:round/>
                  <a:headEnd/>
                  <a:tailEnd/>
                </a:ln>
                <a:gradFill rotWithShape="1">
                  <a:gsLst>
                    <a:gs pos="0">
                      <a:schemeClr val="accent2"/>
                    </a:gs>
                    <a:gs pos="100000">
                      <a:srgbClr val="FF00FF"/>
                    </a:gs>
                  </a:gsLst>
                  <a:lin ang="0" scaled="1"/>
                </a:gradFill>
                <a:latin typeface="Arial Black"/>
              </a:rPr>
              <a:t>Female Reproductive</a:t>
            </a:r>
          </a:p>
          <a:p>
            <a:pPr algn="ctr"/>
            <a:r>
              <a:rPr lang="en-GB" sz="3600" kern="10" normalizeH="1" dirty="0">
                <a:ln w="9525">
                  <a:solidFill>
                    <a:srgbClr val="000000"/>
                  </a:solidFill>
                  <a:round/>
                  <a:headEnd/>
                  <a:tailEnd/>
                </a:ln>
                <a:gradFill rotWithShape="1">
                  <a:gsLst>
                    <a:gs pos="0">
                      <a:schemeClr val="accent2"/>
                    </a:gs>
                    <a:gs pos="100000">
                      <a:srgbClr val="FF00FF"/>
                    </a:gs>
                  </a:gsLst>
                  <a:lin ang="0" scaled="1"/>
                </a:gradFill>
                <a:latin typeface="Arial Black"/>
              </a:rPr>
              <a:t> system </a:t>
            </a:r>
          </a:p>
        </p:txBody>
      </p:sp>
    </p:spTree>
    <p:custDataLst>
      <p:tags r:id="rId1"/>
    </p:custDataLst>
    <p:extLst>
      <p:ext uri="{BB962C8B-B14F-4D97-AF65-F5344CB8AC3E}">
        <p14:creationId xmlns:p14="http://schemas.microsoft.com/office/powerpoint/2010/main" val="55198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dissolve">
                                      <p:cBhvr>
                                        <p:cTn id="12" dur="500"/>
                                        <p:tgtEl>
                                          <p:spTgt spid="67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dissolve">
                                      <p:cBhvr>
                                        <p:cTn id="17" dur="500"/>
                                        <p:tgtEl>
                                          <p:spTgt spid="67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0"/>
                                        </p:tgtEl>
                                        <p:attrNameLst>
                                          <p:attrName>style.visibility</p:attrName>
                                        </p:attrNameLst>
                                      </p:cBhvr>
                                      <p:to>
                                        <p:strVal val="visible"/>
                                      </p:to>
                                    </p:set>
                                    <p:animEffect transition="in" filter="dissolve">
                                      <p:cBhvr>
                                        <p:cTn id="22" dur="500"/>
                                        <p:tgtEl>
                                          <p:spTgt spid="675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1"/>
                                        </p:tgtEl>
                                        <p:attrNameLst>
                                          <p:attrName>style.visibility</p:attrName>
                                        </p:attrNameLst>
                                      </p:cBhvr>
                                      <p:to>
                                        <p:strVal val="visible"/>
                                      </p:to>
                                    </p:set>
                                    <p:animEffect transition="in" filter="dissolve">
                                      <p:cBhvr>
                                        <p:cTn id="27" dur="500"/>
                                        <p:tgtEl>
                                          <p:spTgt spid="675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596"/>
                                        </p:tgtEl>
                                        <p:attrNameLst>
                                          <p:attrName>style.visibility</p:attrName>
                                        </p:attrNameLst>
                                      </p:cBhvr>
                                      <p:to>
                                        <p:strVal val="visible"/>
                                      </p:to>
                                    </p:set>
                                    <p:animEffect transition="in" filter="dissolve">
                                      <p:cBhvr>
                                        <p:cTn id="32" dur="500"/>
                                        <p:tgtEl>
                                          <p:spTgt spid="675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P spid="67589" grpId="0" autoUpdateAnimBg="0"/>
      <p:bldP spid="67590" grpId="0" autoUpdateAnimBg="0"/>
      <p:bldP spid="67591" grpId="0" autoUpdateAnimBg="0"/>
      <p:bldP spid="67596" grpId="0" autoUpdateAnimBg="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41988" name="Rectangle 4"/>
          <p:cNvSpPr>
            <a:spLocks noGrp="1"/>
          </p:cNvSpPr>
          <p:nvPr>
            <p:ph type="body" idx="4294967295"/>
          </p:nvPr>
        </p:nvSpPr>
        <p:spPr>
          <a:xfrm>
            <a:off x="2468563" y="2676525"/>
            <a:ext cx="6343650" cy="3457575"/>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Tx/>
              <a:buNone/>
            </a:pPr>
            <a:r>
              <a:rPr lang="en-GB" smtClean="0">
                <a:latin typeface="Arial" charset="0"/>
                <a:ea typeface="ＭＳ Ｐゴシック" pitchFamily="34" charset="-128"/>
                <a:cs typeface="Arial" charset="0"/>
              </a:rPr>
              <a:t>	Describe the events of the menstrual cycle: </a:t>
            </a:r>
          </a:p>
          <a:p>
            <a:pPr>
              <a:lnSpc>
                <a:spcPct val="90000"/>
              </a:lnSpc>
              <a:buFont typeface="Wingdings" pitchFamily="2" charset="2"/>
              <a:buChar char="q"/>
            </a:pPr>
            <a:r>
              <a:rPr lang="en-GB" sz="2800" smtClean="0">
                <a:latin typeface="Arial" charset="0"/>
                <a:ea typeface="ＭＳ Ｐゴシック" pitchFamily="34" charset="-128"/>
                <a:cs typeface="Arial" charset="0"/>
              </a:rPr>
              <a:t>menstruation, </a:t>
            </a:r>
          </a:p>
          <a:p>
            <a:pPr>
              <a:lnSpc>
                <a:spcPct val="90000"/>
              </a:lnSpc>
              <a:buFont typeface="Wingdings" pitchFamily="2" charset="2"/>
              <a:buChar char="q"/>
            </a:pPr>
            <a:r>
              <a:rPr lang="en-GB" sz="2800" smtClean="0">
                <a:latin typeface="Arial" charset="0"/>
                <a:ea typeface="ＭＳ Ｐゴシック" pitchFamily="34" charset="-128"/>
                <a:cs typeface="Arial" charset="0"/>
              </a:rPr>
              <a:t>ovulation </a:t>
            </a:r>
          </a:p>
          <a:p>
            <a:pPr>
              <a:lnSpc>
                <a:spcPct val="90000"/>
              </a:lnSpc>
              <a:buFont typeface="Wingdings" pitchFamily="2" charset="2"/>
              <a:buChar char="q"/>
            </a:pPr>
            <a:r>
              <a:rPr lang="en-GB" sz="2800" smtClean="0">
                <a:latin typeface="Arial" charset="0"/>
                <a:ea typeface="ＭＳ Ｐゴシック" pitchFamily="34" charset="-128"/>
                <a:cs typeface="Arial" charset="0"/>
              </a:rPr>
              <a:t>the period when fertilisation is most likely to occur</a:t>
            </a:r>
            <a:r>
              <a:rPr lang="en-GB" smtClean="0">
                <a:latin typeface="Arial" charset="0"/>
                <a:ea typeface="ＭＳ Ｐゴシック" pitchFamily="34" charset="-128"/>
                <a:cs typeface="Arial" charset="0"/>
              </a:rPr>
              <a:t>	</a:t>
            </a:r>
            <a:endParaRPr lang="en-GB" b="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965785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starter activity</a:t>
            </a:r>
          </a:p>
        </p:txBody>
      </p:sp>
      <p:pic>
        <p:nvPicPr>
          <p:cNvPr id="43011" name="Picture 5" descr="3-Steps-for-Getting-Started-with-Social-Media"/>
          <p:cNvPicPr>
            <a:picLocks noChangeAspect="1" noChangeArrowheads="1"/>
          </p:cNvPicPr>
          <p:nvPr/>
        </p:nvPicPr>
        <p:blipFill>
          <a:blip r:embed="rId3">
            <a:extLst>
              <a:ext uri="{28A0092B-C50C-407E-A947-70E740481C1C}">
                <a14:useLocalDpi xmlns:a14="http://schemas.microsoft.com/office/drawing/2010/main" val="0"/>
              </a:ext>
            </a:extLst>
          </a:blip>
          <a:srcRect b="25494"/>
          <a:stretch>
            <a:fillRect/>
          </a:stretch>
        </p:blipFill>
        <p:spPr bwMode="auto">
          <a:xfrm>
            <a:off x="0" y="3689350"/>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body" idx="4294967295"/>
          </p:nvPr>
        </p:nvSpPr>
        <p:spPr>
          <a:xfrm>
            <a:off x="0" y="1484313"/>
            <a:ext cx="9144000" cy="2160587"/>
          </a:xfrm>
        </p:spPr>
        <p:txBody>
          <a:bodyPr/>
          <a:lstStyle/>
          <a:p>
            <a:r>
              <a:rPr lang="en-GB" sz="2800" smtClean="0">
                <a:latin typeface="Arial" charset="0"/>
                <a:ea typeface="ＭＳ Ｐゴシック" pitchFamily="34" charset="-128"/>
              </a:rPr>
              <a:t>Pupils draw a line on whiteboard labelled 1-28</a:t>
            </a:r>
          </a:p>
          <a:p>
            <a:r>
              <a:rPr lang="en-GB" sz="2800" smtClean="0">
                <a:latin typeface="Arial" charset="0"/>
                <a:ea typeface="ＭＳ Ｐゴシック" pitchFamily="34" charset="-128"/>
              </a:rPr>
              <a:t>Label where menstruation &amp; ovulation occur</a:t>
            </a:r>
          </a:p>
          <a:p>
            <a:r>
              <a:rPr lang="en-GB" sz="2800" smtClean="0">
                <a:latin typeface="Arial" charset="0"/>
                <a:ea typeface="ＭＳ Ｐゴシック" pitchFamily="34" charset="-128"/>
              </a:rPr>
              <a:t>draw a diagram underneath to represent the thickness of the uterus wall at the start and days 7, 14, 21 &amp; 28.</a:t>
            </a:r>
          </a:p>
        </p:txBody>
      </p:sp>
    </p:spTree>
    <p:extLst>
      <p:ext uri="{BB962C8B-B14F-4D97-AF65-F5344CB8AC3E}">
        <p14:creationId xmlns:p14="http://schemas.microsoft.com/office/powerpoint/2010/main" val="272716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1428">
                                            <p:txEl>
                                              <p:pRg st="1" end="1"/>
                                            </p:txEl>
                                          </p:spTgt>
                                        </p:tgtEl>
                                        <p:attrNameLst>
                                          <p:attrName>style.visibility</p:attrName>
                                        </p:attrNameLst>
                                      </p:cBhvr>
                                      <p:to>
                                        <p:strVal val="visible"/>
                                      </p:to>
                                    </p:set>
                                    <p:anim calcmode="lin" valueType="num">
                                      <p:cBhvr>
                                        <p:cTn id="14" dur="500" fill="hold"/>
                                        <p:tgtEl>
                                          <p:spTgt spid="23142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3142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3142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31428">
                                            <p:txEl>
                                              <p:pRg st="2" end="2"/>
                                            </p:txEl>
                                          </p:spTgt>
                                        </p:tgtEl>
                                        <p:attrNameLst>
                                          <p:attrName>style.visibility</p:attrName>
                                        </p:attrNameLst>
                                      </p:cBhvr>
                                      <p:to>
                                        <p:strVal val="visible"/>
                                      </p:to>
                                    </p:set>
                                    <p:anim calcmode="lin" valueType="num">
                                      <p:cBhvr>
                                        <p:cTn id="21" dur="500" fill="hold"/>
                                        <p:tgtEl>
                                          <p:spTgt spid="23142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142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314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4"/>
          <p:cNvSpPr>
            <a:spLocks noChangeArrowheads="1" noChangeShapeType="1" noTextEdit="1"/>
          </p:cNvSpPr>
          <p:nvPr/>
        </p:nvSpPr>
        <p:spPr bwMode="auto">
          <a:xfrm>
            <a:off x="539750" y="298450"/>
            <a:ext cx="7993063" cy="2665413"/>
          </a:xfrm>
          <a:prstGeom prst="rect">
            <a:avLst/>
          </a:prstGeom>
        </p:spPr>
        <p:txBody>
          <a:bodyPr wrap="none" fromWordArt="1">
            <a:prstTxWarp prst="textPlain">
              <a:avLst>
                <a:gd name="adj" fmla="val 50000"/>
              </a:avLst>
            </a:prstTxWarp>
          </a:bodyPr>
          <a:lstStyle/>
          <a:p>
            <a:pPr algn="ctr"/>
            <a:r>
              <a:rPr lang="en-GB" sz="3600" kern="10" normalizeH="1">
                <a:ln w="9525">
                  <a:solidFill>
                    <a:srgbClr val="000000"/>
                  </a:solidFill>
                  <a:round/>
                  <a:headEnd/>
                  <a:tailEnd/>
                </a:ln>
                <a:gradFill rotWithShape="1">
                  <a:gsLst>
                    <a:gs pos="0">
                      <a:srgbClr val="000000"/>
                    </a:gs>
                    <a:gs pos="39999">
                      <a:srgbClr val="0A128C"/>
                    </a:gs>
                    <a:gs pos="70000">
                      <a:srgbClr val="181CC7"/>
                    </a:gs>
                    <a:gs pos="88000">
                      <a:srgbClr val="7005D4"/>
                    </a:gs>
                    <a:gs pos="100000">
                      <a:srgbClr val="8C3D91"/>
                    </a:gs>
                  </a:gsLst>
                  <a:lin ang="5400000" scaled="1"/>
                </a:gradFill>
                <a:latin typeface="Arial Black"/>
              </a:rPr>
              <a:t>the menstrual cycle</a:t>
            </a:r>
          </a:p>
        </p:txBody>
      </p:sp>
      <p:pic>
        <p:nvPicPr>
          <p:cNvPr id="44035" name="Picture 5" descr="j034547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500" y="3249613"/>
            <a:ext cx="21431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WordArt 5"/>
          <p:cNvSpPr>
            <a:spLocks noChangeArrowheads="1" noChangeShapeType="1" noTextEdit="1"/>
          </p:cNvSpPr>
          <p:nvPr/>
        </p:nvSpPr>
        <p:spPr bwMode="auto">
          <a:xfrm>
            <a:off x="207963" y="5843588"/>
            <a:ext cx="86582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now complete the cloze paragraph in your notes</a:t>
            </a:r>
          </a:p>
        </p:txBody>
      </p:sp>
    </p:spTree>
    <p:custDataLst>
      <p:tags r:id="rId1"/>
    </p:custDataLst>
    <p:extLst>
      <p:ext uri="{BB962C8B-B14F-4D97-AF65-F5344CB8AC3E}">
        <p14:creationId xmlns:p14="http://schemas.microsoft.com/office/powerpoint/2010/main" val="246410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131763" y="836613"/>
            <a:ext cx="2047876" cy="879475"/>
            <a:chOff x="113" y="527"/>
            <a:chExt cx="1159" cy="545"/>
          </a:xfrm>
        </p:grpSpPr>
        <p:sp>
          <p:nvSpPr>
            <p:cNvPr id="45128" name="Line 158"/>
            <p:cNvSpPr>
              <a:spLocks noChangeShapeType="1"/>
            </p:cNvSpPr>
            <p:nvPr/>
          </p:nvSpPr>
          <p:spPr bwMode="auto">
            <a:xfrm>
              <a:off x="204" y="1072"/>
              <a:ext cx="952" cy="0"/>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129" name="Text Box 159"/>
            <p:cNvSpPr txBox="1">
              <a:spLocks noChangeArrowheads="1"/>
            </p:cNvSpPr>
            <p:nvPr/>
          </p:nvSpPr>
          <p:spPr bwMode="auto">
            <a:xfrm>
              <a:off x="113" y="527"/>
              <a:ext cx="115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a:t>menstruation</a:t>
              </a:r>
            </a:p>
          </p:txBody>
        </p:sp>
      </p:grpSp>
      <p:grpSp>
        <p:nvGrpSpPr>
          <p:cNvPr id="3" name="Group 164"/>
          <p:cNvGrpSpPr>
            <a:grpSpLocks/>
          </p:cNvGrpSpPr>
          <p:nvPr/>
        </p:nvGrpSpPr>
        <p:grpSpPr bwMode="auto">
          <a:xfrm>
            <a:off x="3768725" y="2312988"/>
            <a:ext cx="1439863" cy="1536700"/>
            <a:chOff x="2336" y="1707"/>
            <a:chExt cx="907" cy="968"/>
          </a:xfrm>
        </p:grpSpPr>
        <p:sp>
          <p:nvSpPr>
            <p:cNvPr id="45126" name="AutoShape 160"/>
            <p:cNvSpPr>
              <a:spLocks noChangeArrowheads="1"/>
            </p:cNvSpPr>
            <p:nvPr/>
          </p:nvSpPr>
          <p:spPr bwMode="auto">
            <a:xfrm>
              <a:off x="2608" y="1707"/>
              <a:ext cx="272" cy="635"/>
            </a:xfrm>
            <a:prstGeom prst="upArrow">
              <a:avLst>
                <a:gd name="adj1" fmla="val 50000"/>
                <a:gd name="adj2" fmla="val 58364"/>
              </a:avLst>
            </a:prstGeom>
            <a:solidFill>
              <a:schemeClr val="accent1"/>
            </a:solidFill>
            <a:ln w="9525">
              <a:solidFill>
                <a:schemeClr val="tx1"/>
              </a:solidFill>
              <a:miter lim="800000"/>
              <a:headEnd/>
              <a:tailEnd/>
            </a:ln>
          </p:spPr>
          <p:txBody>
            <a:bodyPr vert="eaVert" wrap="none" anchor="ctr"/>
            <a:lstStyle/>
            <a:p>
              <a:endParaRPr lang="en-GB"/>
            </a:p>
          </p:txBody>
        </p:sp>
        <p:sp>
          <p:nvSpPr>
            <p:cNvPr id="45127" name="Text Box 161"/>
            <p:cNvSpPr txBox="1">
              <a:spLocks noChangeArrowheads="1"/>
            </p:cNvSpPr>
            <p:nvPr/>
          </p:nvSpPr>
          <p:spPr bwMode="auto">
            <a:xfrm>
              <a:off x="2336" y="2387"/>
              <a:ext cx="9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a:t>ovulation</a:t>
              </a:r>
            </a:p>
          </p:txBody>
        </p:sp>
      </p:grpSp>
      <p:grpSp>
        <p:nvGrpSpPr>
          <p:cNvPr id="4" name="Group 165"/>
          <p:cNvGrpSpPr>
            <a:grpSpLocks/>
          </p:cNvGrpSpPr>
          <p:nvPr/>
        </p:nvGrpSpPr>
        <p:grpSpPr bwMode="auto">
          <a:xfrm>
            <a:off x="1789113" y="996950"/>
            <a:ext cx="7354887" cy="735013"/>
            <a:chOff x="1202" y="618"/>
            <a:chExt cx="4263" cy="454"/>
          </a:xfrm>
        </p:grpSpPr>
        <p:sp>
          <p:nvSpPr>
            <p:cNvPr id="45124" name="Line 162"/>
            <p:cNvSpPr>
              <a:spLocks noChangeShapeType="1"/>
            </p:cNvSpPr>
            <p:nvPr/>
          </p:nvSpPr>
          <p:spPr bwMode="auto">
            <a:xfrm flipV="1">
              <a:off x="1202" y="1072"/>
              <a:ext cx="4263" cy="0"/>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125" name="Text Box 163"/>
            <p:cNvSpPr txBox="1">
              <a:spLocks noChangeArrowheads="1"/>
            </p:cNvSpPr>
            <p:nvPr/>
          </p:nvSpPr>
          <p:spPr bwMode="auto">
            <a:xfrm>
              <a:off x="2290" y="618"/>
              <a:ext cx="131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a:t>lining builds up</a:t>
              </a:r>
            </a:p>
          </p:txBody>
        </p:sp>
      </p:grpSp>
      <p:graphicFrame>
        <p:nvGraphicFramePr>
          <p:cNvPr id="36092" name="Group 252"/>
          <p:cNvGraphicFramePr>
            <a:graphicFrameLocks noGrp="1"/>
          </p:cNvGraphicFramePr>
          <p:nvPr/>
        </p:nvGraphicFramePr>
        <p:xfrm>
          <a:off x="0" y="1997075"/>
          <a:ext cx="9144000" cy="319088"/>
        </p:xfrm>
        <a:graphic>
          <a:graphicData uri="http://schemas.openxmlformats.org/drawingml/2006/table">
            <a:tbl>
              <a:tblPr/>
              <a:tblGrid>
                <a:gridCol w="325438"/>
                <a:gridCol w="323850"/>
                <a:gridCol w="325437"/>
                <a:gridCol w="327025"/>
                <a:gridCol w="325438"/>
                <a:gridCol w="325437"/>
                <a:gridCol w="323850"/>
                <a:gridCol w="325438"/>
                <a:gridCol w="325437"/>
                <a:gridCol w="327025"/>
                <a:gridCol w="323850"/>
                <a:gridCol w="325438"/>
                <a:gridCol w="327025"/>
                <a:gridCol w="328612"/>
                <a:gridCol w="327025"/>
                <a:gridCol w="328613"/>
                <a:gridCol w="325437"/>
                <a:gridCol w="328613"/>
                <a:gridCol w="327025"/>
                <a:gridCol w="327025"/>
                <a:gridCol w="328612"/>
                <a:gridCol w="327025"/>
                <a:gridCol w="328613"/>
                <a:gridCol w="325437"/>
                <a:gridCol w="328613"/>
                <a:gridCol w="327025"/>
                <a:gridCol w="328612"/>
                <a:gridCol w="327025"/>
              </a:tblGrid>
              <a:tr h="319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12</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13</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14</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15</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16</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17</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19</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20</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21</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23</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24</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26</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27</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ea typeface="Times New Roman" pitchFamily="18" charset="0"/>
                          <a:cs typeface="Arial" charset="0"/>
                        </a:rPr>
                        <a:t>28</a:t>
                      </a:r>
                      <a:endParaRPr kumimoji="0" lang="en-GB" sz="800" b="1"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2133"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4325"/>
            <a:ext cx="16002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34"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3875088"/>
            <a:ext cx="76295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23" name="Text Box 151"/>
          <p:cNvSpPr txBox="1">
            <a:spLocks noChangeArrowheads="1"/>
          </p:cNvSpPr>
          <p:nvPr/>
        </p:nvSpPr>
        <p:spPr bwMode="auto">
          <a:xfrm>
            <a:off x="7423150" y="5038725"/>
            <a:ext cx="1308100" cy="9286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sz="2800">
                <a:latin typeface="Arial" charset="0"/>
              </a:rPr>
              <a:t>Uterus lining</a:t>
            </a:r>
          </a:p>
        </p:txBody>
      </p:sp>
    </p:spTree>
    <p:custDataLst>
      <p:tags r:id="rId1"/>
    </p:custDataLst>
    <p:extLst>
      <p:ext uri="{BB962C8B-B14F-4D97-AF65-F5344CB8AC3E}">
        <p14:creationId xmlns:p14="http://schemas.microsoft.com/office/powerpoint/2010/main" val="395937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2133"/>
                                        </p:tgtEl>
                                        <p:attrNameLst>
                                          <p:attrName>style.visibility</p:attrName>
                                        </p:attrNameLst>
                                      </p:cBhvr>
                                      <p:to>
                                        <p:strVal val="visible"/>
                                      </p:to>
                                    </p:set>
                                    <p:anim calcmode="lin" valueType="num">
                                      <p:cBhvr>
                                        <p:cTn id="14" dur="500" fill="hold"/>
                                        <p:tgtEl>
                                          <p:spTgt spid="42133"/>
                                        </p:tgtEl>
                                        <p:attrNameLst>
                                          <p:attrName>ppt_w</p:attrName>
                                        </p:attrNameLst>
                                      </p:cBhvr>
                                      <p:tavLst>
                                        <p:tav tm="0">
                                          <p:val>
                                            <p:fltVal val="0"/>
                                          </p:val>
                                        </p:tav>
                                        <p:tav tm="100000">
                                          <p:val>
                                            <p:strVal val="#ppt_w"/>
                                          </p:val>
                                        </p:tav>
                                      </p:tavLst>
                                    </p:anim>
                                    <p:anim calcmode="lin" valueType="num">
                                      <p:cBhvr>
                                        <p:cTn id="15" dur="500" fill="hold"/>
                                        <p:tgtEl>
                                          <p:spTgt spid="42133"/>
                                        </p:tgtEl>
                                        <p:attrNameLst>
                                          <p:attrName>ppt_h</p:attrName>
                                        </p:attrNameLst>
                                      </p:cBhvr>
                                      <p:tavLst>
                                        <p:tav tm="0">
                                          <p:val>
                                            <p:fltVal val="0"/>
                                          </p:val>
                                        </p:tav>
                                        <p:tav tm="100000">
                                          <p:val>
                                            <p:strVal val="#ppt_h"/>
                                          </p:val>
                                        </p:tav>
                                      </p:tavLst>
                                    </p:anim>
                                    <p:animEffect transition="in" filter="fade">
                                      <p:cBhvr>
                                        <p:cTn id="16" dur="500"/>
                                        <p:tgtEl>
                                          <p:spTgt spid="42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42134"/>
                                        </p:tgtEl>
                                        <p:attrNameLst>
                                          <p:attrName>style.visibility</p:attrName>
                                        </p:attrNameLst>
                                      </p:cBhvr>
                                      <p:to>
                                        <p:strVal val="visible"/>
                                      </p:to>
                                    </p:set>
                                    <p:anim calcmode="lin" valueType="num">
                                      <p:cBhvr>
                                        <p:cTn id="34" dur="500" fill="hold"/>
                                        <p:tgtEl>
                                          <p:spTgt spid="42134"/>
                                        </p:tgtEl>
                                        <p:attrNameLst>
                                          <p:attrName>ppt_w</p:attrName>
                                        </p:attrNameLst>
                                      </p:cBhvr>
                                      <p:tavLst>
                                        <p:tav tm="0">
                                          <p:val>
                                            <p:fltVal val="0"/>
                                          </p:val>
                                        </p:tav>
                                        <p:tav tm="100000">
                                          <p:val>
                                            <p:strVal val="#ppt_w"/>
                                          </p:val>
                                        </p:tav>
                                      </p:tavLst>
                                    </p:anim>
                                    <p:anim calcmode="lin" valueType="num">
                                      <p:cBhvr>
                                        <p:cTn id="35" dur="500" fill="hold"/>
                                        <p:tgtEl>
                                          <p:spTgt spid="42134"/>
                                        </p:tgtEl>
                                        <p:attrNameLst>
                                          <p:attrName>ppt_h</p:attrName>
                                        </p:attrNameLst>
                                      </p:cBhvr>
                                      <p:tavLst>
                                        <p:tav tm="0">
                                          <p:val>
                                            <p:fltVal val="0"/>
                                          </p:val>
                                        </p:tav>
                                        <p:tav tm="100000">
                                          <p:val>
                                            <p:strVal val="#ppt_h"/>
                                          </p:val>
                                        </p:tav>
                                      </p:tavLst>
                                    </p:anim>
                                    <p:animEffect transition="in" filter="fade">
                                      <p:cBhvr>
                                        <p:cTn id="36" dur="500"/>
                                        <p:tgtEl>
                                          <p:spTgt spid="4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enstrual cycl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916"/>
          <a:stretch>
            <a:fillRect/>
          </a:stretch>
        </p:blipFill>
        <p:spPr>
          <a:xfrm>
            <a:off x="0" y="1135063"/>
            <a:ext cx="9144000" cy="4287837"/>
          </a:xfrm>
          <a:noFill/>
        </p:spPr>
      </p:pic>
      <p:sp>
        <p:nvSpPr>
          <p:cNvPr id="46083" name="Text Box 4"/>
          <p:cNvSpPr txBox="1">
            <a:spLocks noChangeArrowheads="1"/>
          </p:cNvSpPr>
          <p:nvPr/>
        </p:nvSpPr>
        <p:spPr bwMode="auto">
          <a:xfrm>
            <a:off x="115888" y="5732463"/>
            <a:ext cx="8916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800">
                <a:latin typeface="Arial" charset="0"/>
              </a:rPr>
              <a:t>Fertilisation can only occur when an egg cell is present!</a:t>
            </a:r>
          </a:p>
        </p:txBody>
      </p:sp>
    </p:spTree>
    <p:extLst>
      <p:ext uri="{BB962C8B-B14F-4D97-AF65-F5344CB8AC3E}">
        <p14:creationId xmlns:p14="http://schemas.microsoft.com/office/powerpoint/2010/main" val="138100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47108" name="Rectangle 4"/>
          <p:cNvSpPr>
            <a:spLocks noGrp="1"/>
          </p:cNvSpPr>
          <p:nvPr>
            <p:ph type="body" idx="4294967295"/>
          </p:nvPr>
        </p:nvSpPr>
        <p:spPr>
          <a:xfrm>
            <a:off x="2287588" y="2676525"/>
            <a:ext cx="6326187" cy="3457575"/>
          </a:xfrm>
        </p:spPr>
        <p:txBody>
          <a:bodyPr/>
          <a:lstStyle/>
          <a:p>
            <a:pPr indent="20638">
              <a:lnSpc>
                <a:spcPct val="90000"/>
              </a:lnSpc>
              <a:buFontTx/>
              <a:buNone/>
            </a:pPr>
            <a:r>
              <a:rPr lang="en-GB" smtClean="0">
                <a:latin typeface="Arial" charset="0"/>
                <a:ea typeface="ＭＳ Ｐゴシック" pitchFamily="34" charset="-128"/>
                <a:cs typeface="Arial" charset="0"/>
              </a:rPr>
              <a:t>ALL MUST…</a:t>
            </a:r>
          </a:p>
          <a:p>
            <a:pPr indent="20638">
              <a:lnSpc>
                <a:spcPct val="90000"/>
              </a:lnSpc>
              <a:buFontTx/>
              <a:buNone/>
            </a:pPr>
            <a:r>
              <a:rPr lang="en-GB" sz="2600" smtClean="0">
                <a:latin typeface="Arial" charset="0"/>
                <a:ea typeface="ＭＳ Ｐゴシック" pitchFamily="34" charset="-128"/>
                <a:cs typeface="Arial" charset="0"/>
              </a:rPr>
              <a:t>Examine how different methods of contraception work and evaluate the advantages and disadvantages of each to include;</a:t>
            </a:r>
          </a:p>
          <a:p>
            <a:pPr indent="20638">
              <a:lnSpc>
                <a:spcPct val="90000"/>
              </a:lnSpc>
              <a:buFont typeface="Wingdings" pitchFamily="2" charset="2"/>
              <a:buChar char="q"/>
            </a:pPr>
            <a:r>
              <a:rPr lang="en-GB" sz="2600" smtClean="0">
                <a:latin typeface="Arial" charset="0"/>
                <a:ea typeface="ＭＳ Ｐゴシック" pitchFamily="34" charset="-128"/>
                <a:cs typeface="Arial" charset="0"/>
              </a:rPr>
              <a:t>mechanical </a:t>
            </a:r>
          </a:p>
          <a:p>
            <a:pPr indent="20638">
              <a:lnSpc>
                <a:spcPct val="90000"/>
              </a:lnSpc>
              <a:buFont typeface="Wingdings" pitchFamily="2" charset="2"/>
              <a:buChar char="q"/>
            </a:pPr>
            <a:r>
              <a:rPr lang="en-GB" sz="2600" smtClean="0">
                <a:latin typeface="Arial" charset="0"/>
                <a:ea typeface="ＭＳ Ｐゴシック" pitchFamily="34" charset="-128"/>
                <a:cs typeface="Arial" charset="0"/>
              </a:rPr>
              <a:t>chemical  </a:t>
            </a:r>
          </a:p>
          <a:p>
            <a:pPr indent="20638">
              <a:lnSpc>
                <a:spcPct val="90000"/>
              </a:lnSpc>
              <a:buFont typeface="Wingdings" pitchFamily="2" charset="2"/>
              <a:buChar char="q"/>
            </a:pPr>
            <a:r>
              <a:rPr lang="en-GB" sz="2600" smtClean="0">
                <a:latin typeface="Arial" charset="0"/>
                <a:ea typeface="ＭＳ Ｐゴシック" pitchFamily="34" charset="-128"/>
                <a:cs typeface="Arial" charset="0"/>
              </a:rPr>
              <a:t>surgical</a:t>
            </a:r>
          </a:p>
        </p:txBody>
      </p:sp>
    </p:spTree>
    <p:extLst>
      <p:ext uri="{BB962C8B-B14F-4D97-AF65-F5344CB8AC3E}">
        <p14:creationId xmlns:p14="http://schemas.microsoft.com/office/powerpoint/2010/main" val="26794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p:cNvSpPr>
          <p:nvPr>
            <p:ph type="body" idx="4294967295"/>
          </p:nvPr>
        </p:nvSpPr>
        <p:spPr>
          <a:xfrm>
            <a:off x="269875" y="498475"/>
            <a:ext cx="8458200" cy="5997575"/>
          </a:xfrm>
        </p:spPr>
        <p:txBody>
          <a:bodyPr/>
          <a:lstStyle/>
          <a:p>
            <a:pPr>
              <a:lnSpc>
                <a:spcPct val="90000"/>
              </a:lnSpc>
              <a:buFontTx/>
              <a:buNone/>
            </a:pPr>
            <a:r>
              <a:rPr lang="en-GB" smtClean="0">
                <a:latin typeface="Arial" charset="0"/>
                <a:ea typeface="ＭＳ Ｐゴシック" pitchFamily="34" charset="-128"/>
                <a:cs typeface="Arial" charset="0"/>
              </a:rPr>
              <a:t>	</a:t>
            </a:r>
            <a:r>
              <a:rPr lang="en-GB" b="1" smtClean="0">
                <a:solidFill>
                  <a:srgbClr val="9966FF"/>
                </a:solidFill>
                <a:latin typeface="Arial" charset="0"/>
                <a:ea typeface="ＭＳ Ｐゴシック" pitchFamily="34" charset="-128"/>
                <a:cs typeface="Arial" charset="0"/>
              </a:rPr>
              <a:t>mechanical</a:t>
            </a:r>
            <a:r>
              <a:rPr lang="en-GB" smtClean="0">
                <a:latin typeface="Arial" charset="0"/>
                <a:ea typeface="ＭＳ Ｐゴシック" pitchFamily="34" charset="-128"/>
                <a:cs typeface="Arial" charset="0"/>
              </a:rPr>
              <a:t> – the condom as a barrier to prevent the passage of sperm and also prevent the spread of sexually transmitted infections, some of which can lead to infertility if  left untreated (gonorrhoea, Chlamydia and HIV leading to AIDS);</a:t>
            </a:r>
          </a:p>
          <a:p>
            <a:pPr>
              <a:lnSpc>
                <a:spcPct val="90000"/>
              </a:lnSpc>
              <a:buFontTx/>
              <a:buNone/>
            </a:pPr>
            <a:r>
              <a:rPr lang="en-GB" smtClean="0">
                <a:latin typeface="Arial" charset="0"/>
                <a:ea typeface="ＭＳ Ｐゴシック" pitchFamily="34" charset="-128"/>
                <a:cs typeface="Arial" charset="0"/>
              </a:rPr>
              <a:t>	</a:t>
            </a:r>
            <a:r>
              <a:rPr lang="en-GB" b="1" smtClean="0">
                <a:solidFill>
                  <a:srgbClr val="9966FF"/>
                </a:solidFill>
                <a:latin typeface="Arial" charset="0"/>
                <a:ea typeface="ＭＳ Ｐゴシック" pitchFamily="34" charset="-128"/>
                <a:cs typeface="Arial" charset="0"/>
              </a:rPr>
              <a:t>chemical</a:t>
            </a:r>
            <a:r>
              <a:rPr lang="en-GB" smtClean="0">
                <a:latin typeface="Arial" charset="0"/>
                <a:ea typeface="ＭＳ Ｐゴシック" pitchFamily="34" charset="-128"/>
                <a:cs typeface="Arial" charset="0"/>
              </a:rPr>
              <a:t>  - the contraceptive pill that changes hormone levels and stops the development of the ovum;</a:t>
            </a:r>
          </a:p>
          <a:p>
            <a:pPr>
              <a:lnSpc>
                <a:spcPct val="90000"/>
              </a:lnSpc>
              <a:buFontTx/>
              <a:buNone/>
            </a:pPr>
            <a:r>
              <a:rPr lang="en-GB" smtClean="0">
                <a:latin typeface="Arial" charset="0"/>
                <a:ea typeface="ＭＳ Ｐゴシック" pitchFamily="34" charset="-128"/>
                <a:cs typeface="Arial" charset="0"/>
              </a:rPr>
              <a:t>	</a:t>
            </a:r>
            <a:r>
              <a:rPr lang="en-GB" b="1" smtClean="0">
                <a:solidFill>
                  <a:srgbClr val="9966FF"/>
                </a:solidFill>
                <a:latin typeface="Arial" charset="0"/>
                <a:ea typeface="ＭＳ Ｐゴシック" pitchFamily="34" charset="-128"/>
                <a:cs typeface="Arial" charset="0"/>
              </a:rPr>
              <a:t>surgical</a:t>
            </a:r>
            <a:r>
              <a:rPr lang="en-GB" smtClean="0">
                <a:latin typeface="Arial" charset="0"/>
                <a:ea typeface="ＭＳ Ｐゴシック" pitchFamily="34" charset="-128"/>
                <a:cs typeface="Arial" charset="0"/>
              </a:rPr>
              <a:t> – male and female sterilisation to prevent the passage of sperm and ova respectively</a:t>
            </a:r>
          </a:p>
        </p:txBody>
      </p:sp>
    </p:spTree>
    <p:extLst>
      <p:ext uri="{BB962C8B-B14F-4D97-AF65-F5344CB8AC3E}">
        <p14:creationId xmlns:p14="http://schemas.microsoft.com/office/powerpoint/2010/main" val="1259428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49156" name="Rectangle 4"/>
          <p:cNvSpPr>
            <a:spLocks noGrp="1"/>
          </p:cNvSpPr>
          <p:nvPr>
            <p:ph type="body" idx="4294967295"/>
          </p:nvPr>
        </p:nvSpPr>
        <p:spPr>
          <a:xfrm>
            <a:off x="2230438" y="2892425"/>
            <a:ext cx="6877050" cy="2049463"/>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mtClean="0">
                <a:latin typeface="Arial" charset="0"/>
                <a:ea typeface="ＭＳ Ｐゴシック" pitchFamily="34" charset="-128"/>
                <a:cs typeface="Arial" charset="0"/>
              </a:rPr>
              <a:t>An awareness that contraception can cause ethical issues for some people.</a:t>
            </a:r>
            <a:endParaRPr lang="en-GB" b="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4124895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260648"/>
            <a:ext cx="9144000" cy="6120680"/>
          </a:xfrm>
        </p:spPr>
        <p:txBody>
          <a:bodyPr>
            <a:normAutofit fontScale="90000"/>
          </a:bodyPr>
          <a:lstStyle/>
          <a:p>
            <a:pPr eaLnBrk="1" hangingPunct="1">
              <a:defRPr/>
            </a:pPr>
            <a:r>
              <a:rPr lang="en-GB" sz="8800" dirty="0" smtClean="0">
                <a:solidFill>
                  <a:srgbClr val="FF0000"/>
                </a:solidFill>
                <a:latin typeface="Cooper Black" pitchFamily="18" charset="0"/>
                <a:ea typeface="ＭＳ Ｐゴシック" charset="-128"/>
              </a:rPr>
              <a:t>Contraception</a:t>
            </a:r>
            <a:br>
              <a:rPr lang="en-GB" sz="8800" dirty="0" smtClean="0">
                <a:solidFill>
                  <a:srgbClr val="FF0000"/>
                </a:solidFill>
                <a:latin typeface="Cooper Black" pitchFamily="18" charset="0"/>
                <a:ea typeface="ＭＳ Ｐゴシック" charset="-128"/>
              </a:rPr>
            </a:br>
            <a:r>
              <a:rPr lang="en-GB" sz="8800" dirty="0">
                <a:solidFill>
                  <a:srgbClr val="FF0000"/>
                </a:solidFill>
                <a:latin typeface="Cooper Black" pitchFamily="18" charset="0"/>
                <a:ea typeface="ＭＳ Ｐゴシック" charset="-128"/>
              </a:rPr>
              <a:t/>
            </a:r>
            <a:br>
              <a:rPr lang="en-GB" sz="8800" dirty="0">
                <a:solidFill>
                  <a:srgbClr val="FF0000"/>
                </a:solidFill>
                <a:latin typeface="Cooper Black" pitchFamily="18" charset="0"/>
                <a:ea typeface="ＭＳ Ｐゴシック" charset="-128"/>
              </a:rPr>
            </a:br>
            <a:r>
              <a:rPr lang="en-GB" sz="8800" dirty="0" smtClean="0">
                <a:solidFill>
                  <a:srgbClr val="FF0000"/>
                </a:solidFill>
                <a:latin typeface="Cooper Black" pitchFamily="18" charset="0"/>
                <a:ea typeface="ＭＳ Ｐゴシック" charset="-128"/>
              </a:rPr>
              <a:t/>
            </a:r>
            <a:br>
              <a:rPr lang="en-GB" sz="8800" dirty="0" smtClean="0">
                <a:solidFill>
                  <a:srgbClr val="FF0000"/>
                </a:solidFill>
                <a:latin typeface="Cooper Black" pitchFamily="18" charset="0"/>
                <a:ea typeface="ＭＳ Ｐゴシック" charset="-128"/>
              </a:rPr>
            </a:br>
            <a:r>
              <a:rPr lang="en-GB" sz="8800" dirty="0" smtClean="0">
                <a:solidFill>
                  <a:srgbClr val="FF0000"/>
                </a:solidFill>
                <a:latin typeface="Cooper Black" pitchFamily="18" charset="0"/>
                <a:ea typeface="ＭＳ Ｐゴシック" charset="-128"/>
              </a:rPr>
              <a:t/>
            </a:r>
            <a:br>
              <a:rPr lang="en-GB" sz="8800" dirty="0" smtClean="0">
                <a:solidFill>
                  <a:srgbClr val="FF0000"/>
                </a:solidFill>
                <a:latin typeface="Cooper Black" pitchFamily="18" charset="0"/>
                <a:ea typeface="ＭＳ Ｐゴシック" charset="-128"/>
              </a:rPr>
            </a:br>
            <a:r>
              <a:rPr lang="en-GB" sz="6000" dirty="0" smtClean="0">
                <a:solidFill>
                  <a:schemeClr val="accent1">
                    <a:lumMod val="50000"/>
                  </a:schemeClr>
                </a:solidFill>
                <a:latin typeface="Cooper Black" pitchFamily="18" charset="0"/>
                <a:ea typeface="ＭＳ Ｐゴシック" charset="-128"/>
              </a:rPr>
              <a:t>What’s </a:t>
            </a:r>
            <a:r>
              <a:rPr lang="en-GB" sz="6000" dirty="0" smtClean="0">
                <a:solidFill>
                  <a:schemeClr val="accent1">
                    <a:lumMod val="50000"/>
                  </a:schemeClr>
                </a:solidFill>
                <a:latin typeface="Cooper Black" pitchFamily="18" charset="0"/>
                <a:ea typeface="ＭＳ Ｐゴシック" charset="-128"/>
              </a:rPr>
              <a:t>in the Bag</a:t>
            </a:r>
            <a:endParaRPr lang="en-US" sz="6000" dirty="0" smtClean="0">
              <a:solidFill>
                <a:schemeClr val="accent1">
                  <a:lumMod val="50000"/>
                </a:schemeClr>
              </a:solidFill>
              <a:latin typeface="Cooper Black" pitchFamily="18" charset="0"/>
              <a:ea typeface="ＭＳ Ｐゴシック" charset="-128"/>
            </a:endParaRPr>
          </a:p>
        </p:txBody>
      </p:sp>
      <p:pic>
        <p:nvPicPr>
          <p:cNvPr id="1026" name="Picture 2" descr="http://www.hammockyhammocks.co.uk/base_images/xmas08_LuckyD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688632" cy="347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14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pPr eaLnBrk="1" hangingPunct="1"/>
            <a:endParaRPr lang="en-GB" smtClean="0">
              <a:ea typeface="ＭＳ Ｐゴシック" pitchFamily="34" charset="-128"/>
            </a:endParaRPr>
          </a:p>
        </p:txBody>
      </p:sp>
      <p:pic>
        <p:nvPicPr>
          <p:cNvPr id="51203" name="Picture 4" descr="birth control pi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260350"/>
            <a:ext cx="8280400" cy="6210300"/>
          </a:xfrm>
          <a:noFill/>
        </p:spPr>
      </p:pic>
    </p:spTree>
    <p:extLst>
      <p:ext uri="{BB962C8B-B14F-4D97-AF65-F5344CB8AC3E}">
        <p14:creationId xmlns:p14="http://schemas.microsoft.com/office/powerpoint/2010/main" val="90599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19460" name="Rectangle 4"/>
          <p:cNvSpPr>
            <a:spLocks noGrp="1"/>
          </p:cNvSpPr>
          <p:nvPr>
            <p:ph type="body" idx="4294967295"/>
          </p:nvPr>
        </p:nvSpPr>
        <p:spPr>
          <a:xfrm>
            <a:off x="2230438" y="2781300"/>
            <a:ext cx="6518275" cy="3311525"/>
          </a:xfrm>
        </p:spPr>
        <p:txBody>
          <a:bodyPr/>
          <a:lstStyle/>
          <a:p>
            <a:pPr>
              <a:lnSpc>
                <a:spcPct val="90000"/>
              </a:lnSpc>
              <a:buFont typeface="Arial" charset="0"/>
              <a:buNone/>
              <a:defRPr/>
            </a:pPr>
            <a:r>
              <a:rPr lang="en-GB" dirty="0" smtClean="0">
                <a:latin typeface="Arial" pitchFamily="34" charset="0"/>
                <a:cs typeface="Arial" pitchFamily="34" charset="0"/>
              </a:rPr>
              <a:t>	ALL MUST…</a:t>
            </a:r>
          </a:p>
          <a:p>
            <a:pPr marL="519113" indent="-457200">
              <a:lnSpc>
                <a:spcPct val="90000"/>
              </a:lnSpc>
              <a:buFont typeface="Wingdings" pitchFamily="2" charset="2"/>
              <a:buChar char="q"/>
              <a:defRPr/>
            </a:pPr>
            <a:r>
              <a:rPr lang="en-GB" sz="2600" dirty="0" smtClean="0">
                <a:latin typeface="Arial" pitchFamily="34" charset="0"/>
                <a:cs typeface="Arial" pitchFamily="34" charset="0"/>
              </a:rPr>
              <a:t>know that sperm cells are specialised  cells formed by meiosis, followed by differentiation in the testes under the influence of the  hormone testosterone;</a:t>
            </a:r>
          </a:p>
          <a:p>
            <a:pPr marL="519113" indent="-457200">
              <a:lnSpc>
                <a:spcPct val="90000"/>
              </a:lnSpc>
              <a:buFont typeface="Wingdings" pitchFamily="2" charset="2"/>
              <a:buChar char="q"/>
              <a:defRPr/>
            </a:pPr>
            <a:r>
              <a:rPr lang="en-GB" sz="2600" dirty="0" smtClean="0">
                <a:latin typeface="Arial" pitchFamily="34" charset="0"/>
                <a:cs typeface="Arial" pitchFamily="34" charset="0"/>
              </a:rPr>
              <a:t>know that sperm cells are adapted to their function by having a haploid nucleus and a tail for swimming; </a:t>
            </a:r>
            <a:r>
              <a:rPr lang="en-GB" sz="2400" dirty="0" smtClean="0">
                <a:latin typeface="Arial" pitchFamily="34" charset="0"/>
                <a:cs typeface="Arial" pitchFamily="34" charset="0"/>
              </a:rPr>
              <a:t>	</a:t>
            </a:r>
            <a:endParaRPr lang="en-GB" sz="2400" b="1" dirty="0" smtClean="0">
              <a:latin typeface="Arial" pitchFamily="34" charset="0"/>
              <a:cs typeface="Arial" pitchFamily="34" charset="0"/>
            </a:endParaRPr>
          </a:p>
        </p:txBody>
      </p:sp>
    </p:spTree>
    <p:extLst>
      <p:ext uri="{BB962C8B-B14F-4D97-AF65-F5344CB8AC3E}">
        <p14:creationId xmlns:p14="http://schemas.microsoft.com/office/powerpoint/2010/main" val="1525249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ond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765175"/>
            <a:ext cx="8064500" cy="5375275"/>
          </a:xfrm>
          <a:noFill/>
        </p:spPr>
      </p:pic>
    </p:spTree>
    <p:extLst>
      <p:ext uri="{BB962C8B-B14F-4D97-AF65-F5344CB8AC3E}">
        <p14:creationId xmlns:p14="http://schemas.microsoft.com/office/powerpoint/2010/main" val="12036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femidom"/>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260350"/>
            <a:ext cx="7993063" cy="6343650"/>
          </a:xfrm>
          <a:noFill/>
        </p:spPr>
      </p:pic>
    </p:spTree>
    <p:extLst>
      <p:ext uri="{BB962C8B-B14F-4D97-AF65-F5344CB8AC3E}">
        <p14:creationId xmlns:p14="http://schemas.microsoft.com/office/powerpoint/2010/main" val="835706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diaphragm 2"/>
          <p:cNvPicPr>
            <a:picLocks noGrp="1" noChangeAspect="1" noChangeArrowheads="1"/>
          </p:cNvPicPr>
          <p:nvPr>
            <p:ph/>
          </p:nvPr>
        </p:nvPicPr>
        <p:blipFill>
          <a:blip r:embed="rId2">
            <a:extLst>
              <a:ext uri="{28A0092B-C50C-407E-A947-70E740481C1C}">
                <a14:useLocalDpi xmlns:a14="http://schemas.microsoft.com/office/drawing/2010/main" val="0"/>
              </a:ext>
            </a:extLst>
          </a:blip>
          <a:srcRect b="24182"/>
          <a:stretch>
            <a:fillRect/>
          </a:stretch>
        </p:blipFill>
        <p:spPr>
          <a:xfrm>
            <a:off x="0" y="0"/>
            <a:ext cx="2976563" cy="3384550"/>
          </a:xfrm>
          <a:noFill/>
        </p:spPr>
      </p:pic>
      <p:pic>
        <p:nvPicPr>
          <p:cNvPr id="54275" name="Picture 6" descr="diaphragm 1"/>
          <p:cNvPicPr>
            <a:picLocks noChangeAspect="1" noChangeArrowheads="1"/>
          </p:cNvPicPr>
          <p:nvPr/>
        </p:nvPicPr>
        <p:blipFill>
          <a:blip r:embed="rId3">
            <a:extLst>
              <a:ext uri="{28A0092B-C50C-407E-A947-70E740481C1C}">
                <a14:useLocalDpi xmlns:a14="http://schemas.microsoft.com/office/drawing/2010/main" val="0"/>
              </a:ext>
            </a:extLst>
          </a:blip>
          <a:srcRect l="-7117" t="-5394" r="-10188" b="-4082"/>
          <a:stretch>
            <a:fillRect/>
          </a:stretch>
        </p:blipFill>
        <p:spPr bwMode="auto">
          <a:xfrm>
            <a:off x="3203575" y="620713"/>
            <a:ext cx="59404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46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iud insid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076825" y="1484313"/>
            <a:ext cx="3711575" cy="3681412"/>
          </a:xfrm>
          <a:noFill/>
        </p:spPr>
      </p:pic>
      <p:pic>
        <p:nvPicPr>
          <p:cNvPr id="55299"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45577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58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p:nvPr>
        </p:nvSpPr>
        <p:spPr>
          <a:xfrm>
            <a:off x="214313" y="214313"/>
            <a:ext cx="8715375" cy="6500812"/>
          </a:xfrm>
        </p:spPr>
        <p:txBody>
          <a:bodyPr/>
          <a:lstStyle/>
          <a:p>
            <a:pPr marL="0" indent="0" algn="ctr">
              <a:buFontTx/>
              <a:buNone/>
            </a:pPr>
            <a:r>
              <a:rPr lang="en-US" dirty="0" smtClean="0">
                <a:ea typeface="ＭＳ Ｐゴシック" pitchFamily="34" charset="-128"/>
              </a:rPr>
              <a:t>Look at all the methods of contraception  and divide them into:</a:t>
            </a:r>
          </a:p>
          <a:p>
            <a:pPr marL="0" indent="0" algn="ctr">
              <a:buFontTx/>
              <a:buNone/>
            </a:pPr>
            <a:endParaRPr lang="en-US" dirty="0" smtClean="0">
              <a:ea typeface="ＭＳ Ｐゴシック" pitchFamily="34" charset="-128"/>
            </a:endParaRPr>
          </a:p>
          <a:p>
            <a:pPr marL="0" indent="0" algn="ctr">
              <a:buFontTx/>
              <a:buNone/>
            </a:pPr>
            <a:r>
              <a:rPr lang="en-US" sz="4800" dirty="0" smtClean="0">
                <a:solidFill>
                  <a:srgbClr val="7030A0"/>
                </a:solidFill>
                <a:latin typeface="Arial Black" pitchFamily="34" charset="0"/>
                <a:ea typeface="ＭＳ Ｐゴシック" pitchFamily="34" charset="-128"/>
              </a:rPr>
              <a:t>Mechanical</a:t>
            </a:r>
          </a:p>
          <a:p>
            <a:pPr marL="0" indent="0" algn="ctr">
              <a:buFontTx/>
              <a:buNone/>
            </a:pPr>
            <a:r>
              <a:rPr lang="en-US" sz="4800" dirty="0" smtClean="0">
                <a:solidFill>
                  <a:srgbClr val="7030A0"/>
                </a:solidFill>
                <a:latin typeface="Arial Black" pitchFamily="34" charset="0"/>
                <a:ea typeface="ＭＳ Ｐゴシック" pitchFamily="34" charset="-128"/>
              </a:rPr>
              <a:t>Chemical</a:t>
            </a:r>
          </a:p>
          <a:p>
            <a:pPr marL="0" indent="0" algn="ctr">
              <a:buFontTx/>
              <a:buNone/>
            </a:pPr>
            <a:r>
              <a:rPr lang="en-US" sz="4800" dirty="0" smtClean="0">
                <a:solidFill>
                  <a:srgbClr val="7030A0"/>
                </a:solidFill>
                <a:latin typeface="Arial Black" pitchFamily="34" charset="0"/>
                <a:ea typeface="ＭＳ Ｐゴシック" pitchFamily="34" charset="-128"/>
              </a:rPr>
              <a:t>Surgical</a:t>
            </a:r>
          </a:p>
          <a:p>
            <a:pPr marL="0" indent="0" algn="ctr">
              <a:buFontTx/>
              <a:buNone/>
            </a:pPr>
            <a:endParaRPr lang="en-US" sz="1600" dirty="0" smtClean="0">
              <a:ea typeface="ＭＳ Ｐゴシック" pitchFamily="34" charset="-128"/>
            </a:endParaRPr>
          </a:p>
          <a:p>
            <a:pPr marL="0" indent="0" algn="ctr">
              <a:buFontTx/>
              <a:buNone/>
            </a:pPr>
            <a:r>
              <a:rPr lang="en-US" dirty="0" smtClean="0">
                <a:ea typeface="ＭＳ Ｐゴシック" pitchFamily="34" charset="-128"/>
              </a:rPr>
              <a:t>By shading each type a different colour</a:t>
            </a:r>
          </a:p>
          <a:p>
            <a:pPr marL="0" indent="0" algn="ctr">
              <a:buFontTx/>
              <a:buNone/>
            </a:pPr>
            <a:endParaRPr lang="en-US" dirty="0" smtClean="0">
              <a:ea typeface="ＭＳ Ｐゴシック" pitchFamily="34" charset="-128"/>
            </a:endParaRPr>
          </a:p>
          <a:p>
            <a:pPr marL="0" indent="0" algn="ctr">
              <a:buFontTx/>
              <a:buNone/>
            </a:pPr>
            <a:r>
              <a:rPr lang="en-US" b="1" dirty="0" smtClean="0">
                <a:solidFill>
                  <a:srgbClr val="FF0000"/>
                </a:solidFill>
                <a:ea typeface="ＭＳ Ｐゴシック" pitchFamily="34" charset="-128"/>
              </a:rPr>
              <a:t>REMEMBER TO WRITE A KEY</a:t>
            </a:r>
            <a:r>
              <a:rPr lang="en-US" dirty="0" smtClean="0">
                <a:ea typeface="ＭＳ Ｐゴシック" pitchFamily="34" charset="-128"/>
              </a:rPr>
              <a:t>!</a:t>
            </a:r>
          </a:p>
        </p:txBody>
      </p:sp>
    </p:spTree>
    <p:extLst>
      <p:ext uri="{BB962C8B-B14F-4D97-AF65-F5344CB8AC3E}">
        <p14:creationId xmlns:p14="http://schemas.microsoft.com/office/powerpoint/2010/main" val="1729723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6000" smtClean="0">
                <a:solidFill>
                  <a:schemeClr val="hlink"/>
                </a:solidFill>
                <a:latin typeface="Showcard Gothic" pitchFamily="82" charset="0"/>
                <a:ea typeface="ＭＳ Ｐゴシック" pitchFamily="34" charset="-128"/>
              </a:rPr>
              <a:t>Surgical methods</a:t>
            </a:r>
          </a:p>
        </p:txBody>
      </p:sp>
      <p:sp>
        <p:nvSpPr>
          <p:cNvPr id="57347" name="Rectangle 3"/>
          <p:cNvSpPr>
            <a:spLocks noGrp="1" noChangeArrowheads="1"/>
          </p:cNvSpPr>
          <p:nvPr>
            <p:ph type="body" idx="1"/>
          </p:nvPr>
        </p:nvSpPr>
        <p:spPr>
          <a:xfrm>
            <a:off x="457200" y="1600200"/>
            <a:ext cx="8229600" cy="4997450"/>
          </a:xfrm>
        </p:spPr>
        <p:txBody>
          <a:bodyPr/>
          <a:lstStyle/>
          <a:p>
            <a:pPr eaLnBrk="1" hangingPunct="1">
              <a:lnSpc>
                <a:spcPct val="90000"/>
              </a:lnSpc>
            </a:pPr>
            <a:r>
              <a:rPr lang="en-GB" dirty="0" smtClean="0">
                <a:solidFill>
                  <a:schemeClr val="accent2"/>
                </a:solidFill>
                <a:ea typeface="ＭＳ Ｐゴシック" pitchFamily="34" charset="-128"/>
              </a:rPr>
              <a:t>This is a permanent method of contraception, used mainly by couples who have decided they do not want more children. </a:t>
            </a:r>
          </a:p>
          <a:p>
            <a:pPr eaLnBrk="1" hangingPunct="1">
              <a:lnSpc>
                <a:spcPct val="90000"/>
              </a:lnSpc>
            </a:pPr>
            <a:r>
              <a:rPr lang="en-GB" dirty="0" smtClean="0">
                <a:solidFill>
                  <a:srgbClr val="009900"/>
                </a:solidFill>
                <a:ea typeface="ＭＳ Ｐゴシック" pitchFamily="34" charset="-128"/>
              </a:rPr>
              <a:t>Cutting the oviduct prevents sperm reaching the ovum.</a:t>
            </a:r>
          </a:p>
          <a:p>
            <a:pPr eaLnBrk="1" hangingPunct="1">
              <a:lnSpc>
                <a:spcPct val="90000"/>
              </a:lnSpc>
            </a:pPr>
            <a:r>
              <a:rPr lang="en-GB" dirty="0" smtClean="0">
                <a:solidFill>
                  <a:srgbClr val="6600CC"/>
                </a:solidFill>
                <a:ea typeface="ＭＳ Ｐゴシック" pitchFamily="34" charset="-128"/>
              </a:rPr>
              <a:t>Cutting the sperm duct prevents sperm entering the semen.</a:t>
            </a:r>
          </a:p>
          <a:p>
            <a:pPr eaLnBrk="1" hangingPunct="1">
              <a:lnSpc>
                <a:spcPct val="90000"/>
              </a:lnSpc>
            </a:pPr>
            <a:r>
              <a:rPr lang="en-GB" dirty="0" smtClean="0">
                <a:solidFill>
                  <a:srgbClr val="FF00FF"/>
                </a:solidFill>
                <a:ea typeface="ＭＳ Ｐゴシック" pitchFamily="34" charset="-128"/>
              </a:rPr>
              <a:t>Blocking the path of eggs and sperm prevents fertilisation.</a:t>
            </a:r>
          </a:p>
        </p:txBody>
      </p:sp>
    </p:spTree>
    <p:extLst>
      <p:ext uri="{BB962C8B-B14F-4D97-AF65-F5344CB8AC3E}">
        <p14:creationId xmlns:p14="http://schemas.microsoft.com/office/powerpoint/2010/main" val="3219409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tuballigation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47638"/>
            <a:ext cx="8388350" cy="6710362"/>
          </a:xfrm>
          <a:noFill/>
        </p:spPr>
      </p:pic>
    </p:spTree>
    <p:extLst>
      <p:ext uri="{BB962C8B-B14F-4D97-AF65-F5344CB8AC3E}">
        <p14:creationId xmlns:p14="http://schemas.microsoft.com/office/powerpoint/2010/main" val="1390103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vasectomy"/>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25400"/>
            <a:ext cx="8604250" cy="6883400"/>
          </a:xfrm>
          <a:noFill/>
        </p:spPr>
      </p:pic>
      <p:sp>
        <p:nvSpPr>
          <p:cNvPr id="59395" name="Text Box 6"/>
          <p:cNvSpPr txBox="1">
            <a:spLocks noChangeArrowheads="1"/>
          </p:cNvSpPr>
          <p:nvPr/>
        </p:nvSpPr>
        <p:spPr bwMode="auto">
          <a:xfrm>
            <a:off x="2195513" y="5876925"/>
            <a:ext cx="4954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2800"/>
              <a:t>The sperm duct is cut and tied</a:t>
            </a:r>
          </a:p>
        </p:txBody>
      </p:sp>
      <p:sp>
        <p:nvSpPr>
          <p:cNvPr id="59396" name="Line 7"/>
          <p:cNvSpPr>
            <a:spLocks noChangeShapeType="1"/>
          </p:cNvSpPr>
          <p:nvPr/>
        </p:nvSpPr>
        <p:spPr bwMode="auto">
          <a:xfrm flipV="1">
            <a:off x="5867400" y="3213100"/>
            <a:ext cx="865188" cy="25923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798262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60420" name="Rectangle 4"/>
          <p:cNvSpPr>
            <a:spLocks noGrp="1"/>
          </p:cNvSpPr>
          <p:nvPr>
            <p:ph type="body" idx="4294967295"/>
          </p:nvPr>
        </p:nvSpPr>
        <p:spPr>
          <a:xfrm>
            <a:off x="2230438" y="2747963"/>
            <a:ext cx="6877050" cy="3344862"/>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 typeface="Wingdings" pitchFamily="2" charset="2"/>
              <a:buChar char="q"/>
            </a:pPr>
            <a:r>
              <a:rPr lang="en-GB" smtClean="0">
                <a:latin typeface="Arial" charset="0"/>
                <a:ea typeface="ＭＳ Ｐゴシック" pitchFamily="34" charset="-128"/>
                <a:cs typeface="Arial" charset="0"/>
              </a:rPr>
              <a:t>Know that testosterone (produced by the testes) and oestrogen (produced by the ovaries) are sex hormones, recalling the secondary sexual characteristics they cause to develop;	</a:t>
            </a:r>
            <a:endParaRPr lang="en-GB" b="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4262177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starter activity</a:t>
            </a:r>
          </a:p>
        </p:txBody>
      </p:sp>
      <p:pic>
        <p:nvPicPr>
          <p:cNvPr id="61443" name="Picture 5" descr="3-Steps-for-Getting-Started-with-Social-Media"/>
          <p:cNvPicPr>
            <a:picLocks noChangeAspect="1" noChangeArrowheads="1"/>
          </p:cNvPicPr>
          <p:nvPr/>
        </p:nvPicPr>
        <p:blipFill>
          <a:blip r:embed="rId3">
            <a:extLst>
              <a:ext uri="{28A0092B-C50C-407E-A947-70E740481C1C}">
                <a14:useLocalDpi xmlns:a14="http://schemas.microsoft.com/office/drawing/2010/main" val="0"/>
              </a:ext>
            </a:extLst>
          </a:blip>
          <a:srcRect b="25494"/>
          <a:stretch>
            <a:fillRect/>
          </a:stretch>
        </p:blipFill>
        <p:spPr bwMode="auto">
          <a:xfrm>
            <a:off x="0" y="3689350"/>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body" idx="4294967295"/>
          </p:nvPr>
        </p:nvSpPr>
        <p:spPr>
          <a:xfrm>
            <a:off x="0" y="1484313"/>
            <a:ext cx="9144000" cy="2333625"/>
          </a:xfrm>
        </p:spPr>
        <p:txBody>
          <a:bodyPr/>
          <a:lstStyle/>
          <a:p>
            <a:pPr>
              <a:lnSpc>
                <a:spcPct val="90000"/>
              </a:lnSpc>
            </a:pPr>
            <a:r>
              <a:rPr lang="en-GB" sz="3600" smtClean="0">
                <a:latin typeface="Arial" charset="0"/>
                <a:ea typeface="ＭＳ Ｐゴシック" pitchFamily="34" charset="-128"/>
              </a:rPr>
              <a:t>Pupils suggest the site of the production of the male and female sex hormones.</a:t>
            </a:r>
          </a:p>
          <a:p>
            <a:pPr>
              <a:lnSpc>
                <a:spcPct val="90000"/>
              </a:lnSpc>
            </a:pPr>
            <a:r>
              <a:rPr lang="en-GB" sz="3600" smtClean="0">
                <a:latin typeface="Arial" charset="0"/>
                <a:ea typeface="ＭＳ Ｐゴシック" pitchFamily="34" charset="-128"/>
              </a:rPr>
              <a:t>Pupils suggest the effects of the male and female sex hormones. </a:t>
            </a:r>
          </a:p>
        </p:txBody>
      </p:sp>
    </p:spTree>
    <p:extLst>
      <p:ext uri="{BB962C8B-B14F-4D97-AF65-F5344CB8AC3E}">
        <p14:creationId xmlns:p14="http://schemas.microsoft.com/office/powerpoint/2010/main" val="4095656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1428">
                                            <p:txEl>
                                              <p:pRg st="1" end="1"/>
                                            </p:txEl>
                                          </p:spTgt>
                                        </p:tgtEl>
                                        <p:attrNameLst>
                                          <p:attrName>style.visibility</p:attrName>
                                        </p:attrNameLst>
                                      </p:cBhvr>
                                      <p:to>
                                        <p:strVal val="visible"/>
                                      </p:to>
                                    </p:set>
                                    <p:anim calcmode="lin" valueType="num">
                                      <p:cBhvr>
                                        <p:cTn id="14" dur="500" fill="hold"/>
                                        <p:tgtEl>
                                          <p:spTgt spid="23142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3142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314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Draw and label a diagram of a mature sperm and egg - IB Biology Syllabus"/>
          <p:cNvPicPr>
            <a:picLocks noChangeAspect="1" noChangeArrowheads="1"/>
          </p:cNvPicPr>
          <p:nvPr/>
        </p:nvPicPr>
        <p:blipFill>
          <a:blip r:embed="rId3">
            <a:extLst>
              <a:ext uri="{28A0092B-C50C-407E-A947-70E740481C1C}">
                <a14:useLocalDpi xmlns:a14="http://schemas.microsoft.com/office/drawing/2010/main" val="0"/>
              </a:ext>
            </a:extLst>
          </a:blip>
          <a:srcRect l="56931"/>
          <a:stretch>
            <a:fillRect/>
          </a:stretch>
        </p:blipFill>
        <p:spPr bwMode="auto">
          <a:xfrm>
            <a:off x="4856163" y="1916113"/>
            <a:ext cx="41402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3"/>
          <p:cNvSpPr>
            <a:spLocks noChangeArrowheads="1" noChangeShapeType="1" noTextEdit="1"/>
          </p:cNvSpPr>
          <p:nvPr/>
        </p:nvSpPr>
        <p:spPr bwMode="auto">
          <a:xfrm>
            <a:off x="1071563" y="142875"/>
            <a:ext cx="6624637" cy="792163"/>
          </a:xfrm>
          <a:prstGeom prst="rect">
            <a:avLst/>
          </a:prstGeom>
        </p:spPr>
        <p:txBody>
          <a:bodyPr wrap="none" fromWordArt="1">
            <a:prstTxWarp prst="textPlain">
              <a:avLst>
                <a:gd name="adj" fmla="val 50000"/>
              </a:avLst>
            </a:prstTxWarp>
          </a:bodyPr>
          <a:lstStyle/>
          <a:p>
            <a:pPr algn="ctr"/>
            <a:r>
              <a:rPr lang="en-GB" sz="3600" kern="10" normalizeH="1">
                <a:ln w="9525">
                  <a:solidFill>
                    <a:srgbClr val="000000"/>
                  </a:solidFill>
                  <a:round/>
                  <a:headEnd/>
                  <a:tailEnd/>
                </a:ln>
                <a:gradFill rotWithShape="1">
                  <a:gsLst>
                    <a:gs pos="0">
                      <a:schemeClr val="accent2"/>
                    </a:gs>
                    <a:gs pos="100000">
                      <a:srgbClr val="FF00FF"/>
                    </a:gs>
                  </a:gsLst>
                  <a:lin ang="0" scaled="1"/>
                </a:gradFill>
                <a:latin typeface="Arial Black"/>
              </a:rPr>
              <a:t>Adaptations of sperm cells</a:t>
            </a:r>
          </a:p>
        </p:txBody>
      </p:sp>
      <p:sp>
        <p:nvSpPr>
          <p:cNvPr id="10244" name="TextBox 1"/>
          <p:cNvSpPr txBox="1">
            <a:spLocks noChangeArrowheads="1"/>
          </p:cNvSpPr>
          <p:nvPr/>
        </p:nvSpPr>
        <p:spPr bwMode="auto">
          <a:xfrm>
            <a:off x="142875" y="1214438"/>
            <a:ext cx="50720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US" dirty="0">
                <a:latin typeface="Arial" charset="0"/>
                <a:cs typeface="Arial" charset="0"/>
              </a:rPr>
              <a:t>Sperm cells are the male sex cells or </a:t>
            </a:r>
            <a:r>
              <a:rPr lang="en-US" dirty="0">
                <a:solidFill>
                  <a:srgbClr val="FF00FF"/>
                </a:solidFill>
                <a:latin typeface="Arial Black" pitchFamily="34" charset="0"/>
                <a:cs typeface="Arial" charset="0"/>
              </a:rPr>
              <a:t>gametes</a:t>
            </a:r>
            <a:r>
              <a:rPr lang="en-US" dirty="0">
                <a:latin typeface="Arial" charset="0"/>
                <a:cs typeface="Arial" charset="0"/>
              </a:rPr>
              <a:t>.</a:t>
            </a:r>
          </a:p>
          <a:p>
            <a:pPr eaLnBrk="1" hangingPunct="1"/>
            <a:r>
              <a:rPr lang="en-US" dirty="0">
                <a:latin typeface="Arial" charset="0"/>
                <a:cs typeface="Arial" charset="0"/>
              </a:rPr>
              <a:t>They are </a:t>
            </a:r>
            <a:r>
              <a:rPr lang="en-US" dirty="0" err="1">
                <a:solidFill>
                  <a:srgbClr val="FF00FF"/>
                </a:solidFill>
                <a:latin typeface="Arial Black" pitchFamily="34" charset="0"/>
                <a:cs typeface="Arial" charset="0"/>
              </a:rPr>
              <a:t>specialised</a:t>
            </a:r>
            <a:r>
              <a:rPr lang="en-US" dirty="0">
                <a:solidFill>
                  <a:srgbClr val="FF00FF"/>
                </a:solidFill>
                <a:latin typeface="Arial" charset="0"/>
                <a:cs typeface="Arial" charset="0"/>
              </a:rPr>
              <a:t> </a:t>
            </a:r>
            <a:r>
              <a:rPr lang="en-US" dirty="0">
                <a:latin typeface="Arial" charset="0"/>
                <a:cs typeface="Arial" charset="0"/>
              </a:rPr>
              <a:t>cells </a:t>
            </a:r>
          </a:p>
          <a:p>
            <a:pPr eaLnBrk="1" hangingPunct="1"/>
            <a:r>
              <a:rPr lang="en-US" dirty="0">
                <a:latin typeface="Arial" charset="0"/>
                <a:cs typeface="Arial" charset="0"/>
              </a:rPr>
              <a:t>formed by </a:t>
            </a:r>
            <a:r>
              <a:rPr lang="en-US" dirty="0">
                <a:solidFill>
                  <a:srgbClr val="FF00FF"/>
                </a:solidFill>
                <a:latin typeface="Arial Black" pitchFamily="34" charset="0"/>
                <a:cs typeface="Arial" charset="0"/>
              </a:rPr>
              <a:t>meiosis</a:t>
            </a:r>
            <a:r>
              <a:rPr lang="en-US" b="1" dirty="0">
                <a:solidFill>
                  <a:srgbClr val="FF00FF"/>
                </a:solidFill>
                <a:latin typeface="Arial" charset="0"/>
                <a:cs typeface="Arial" charset="0"/>
              </a:rPr>
              <a:t>.</a:t>
            </a:r>
          </a:p>
          <a:p>
            <a:pPr eaLnBrk="1" hangingPunct="1"/>
            <a:endParaRPr lang="en-US" dirty="0">
              <a:latin typeface="Arial" charset="0"/>
              <a:cs typeface="Arial" charset="0"/>
            </a:endParaRPr>
          </a:p>
          <a:p>
            <a:pPr eaLnBrk="1" hangingPunct="1"/>
            <a:r>
              <a:rPr lang="en-US" dirty="0">
                <a:latin typeface="Arial" charset="0"/>
                <a:cs typeface="Arial" charset="0"/>
              </a:rPr>
              <a:t>Sperm cells are </a:t>
            </a:r>
            <a:r>
              <a:rPr lang="en-US" dirty="0">
                <a:solidFill>
                  <a:srgbClr val="FF00FF"/>
                </a:solidFill>
                <a:latin typeface="Arial Black" pitchFamily="34" charset="0"/>
                <a:cs typeface="Arial" charset="0"/>
              </a:rPr>
              <a:t>haploid</a:t>
            </a:r>
            <a:r>
              <a:rPr lang="en-US" dirty="0">
                <a:latin typeface="Arial" charset="0"/>
                <a:cs typeface="Arial" charset="0"/>
              </a:rPr>
              <a:t>.  This means that their </a:t>
            </a:r>
            <a:r>
              <a:rPr lang="en-US" dirty="0">
                <a:solidFill>
                  <a:srgbClr val="FF00FF"/>
                </a:solidFill>
                <a:latin typeface="Arial Black" pitchFamily="34" charset="0"/>
                <a:cs typeface="Arial" charset="0"/>
              </a:rPr>
              <a:t>nucleus</a:t>
            </a:r>
            <a:r>
              <a:rPr lang="en-US" dirty="0">
                <a:latin typeface="Arial" charset="0"/>
                <a:cs typeface="Arial" charset="0"/>
              </a:rPr>
              <a:t> contains </a:t>
            </a:r>
          </a:p>
          <a:p>
            <a:pPr eaLnBrk="1" hangingPunct="1"/>
            <a:r>
              <a:rPr lang="en-US" dirty="0">
                <a:latin typeface="Arial" charset="0"/>
                <a:cs typeface="Arial" charset="0"/>
              </a:rPr>
              <a:t>half the total number of </a:t>
            </a:r>
          </a:p>
          <a:p>
            <a:pPr eaLnBrk="1" hangingPunct="1"/>
            <a:r>
              <a:rPr lang="en-US" dirty="0">
                <a:latin typeface="Arial" charset="0"/>
                <a:cs typeface="Arial" charset="0"/>
              </a:rPr>
              <a:t>chromosomes.</a:t>
            </a:r>
          </a:p>
          <a:p>
            <a:pPr eaLnBrk="1" hangingPunct="1"/>
            <a:endParaRPr lang="en-US" dirty="0">
              <a:latin typeface="Arial" charset="0"/>
              <a:cs typeface="Arial" charset="0"/>
            </a:endParaRPr>
          </a:p>
          <a:p>
            <a:pPr eaLnBrk="1" hangingPunct="1"/>
            <a:r>
              <a:rPr lang="en-US" dirty="0">
                <a:latin typeface="Arial" charset="0"/>
                <a:cs typeface="Arial" charset="0"/>
              </a:rPr>
              <a:t>The hormone </a:t>
            </a:r>
            <a:r>
              <a:rPr lang="en-US" dirty="0">
                <a:solidFill>
                  <a:srgbClr val="FF00FF"/>
                </a:solidFill>
                <a:latin typeface="Arial Black" pitchFamily="34" charset="0"/>
                <a:cs typeface="Arial" charset="0"/>
              </a:rPr>
              <a:t>testosterone</a:t>
            </a:r>
          </a:p>
          <a:p>
            <a:pPr eaLnBrk="1" hangingPunct="1"/>
            <a:r>
              <a:rPr lang="en-US" dirty="0">
                <a:latin typeface="Arial" charset="0"/>
                <a:cs typeface="Arial" charset="0"/>
              </a:rPr>
              <a:t>causes cells in the testes</a:t>
            </a:r>
          </a:p>
          <a:p>
            <a:pPr eaLnBrk="1" hangingPunct="1"/>
            <a:r>
              <a:rPr lang="en-US" dirty="0">
                <a:latin typeface="Arial" charset="0"/>
                <a:cs typeface="Arial" charset="0"/>
              </a:rPr>
              <a:t>to differentiate into</a:t>
            </a:r>
          </a:p>
          <a:p>
            <a:pPr eaLnBrk="1" hangingPunct="1"/>
            <a:r>
              <a:rPr lang="en-US" dirty="0">
                <a:latin typeface="Arial" charset="0"/>
                <a:cs typeface="Arial" charset="0"/>
              </a:rPr>
              <a:t>sperm cells.</a:t>
            </a:r>
          </a:p>
        </p:txBody>
      </p:sp>
      <p:sp>
        <p:nvSpPr>
          <p:cNvPr id="10245" name="TextBox 3"/>
          <p:cNvSpPr txBox="1">
            <a:spLocks noChangeArrowheads="1"/>
          </p:cNvSpPr>
          <p:nvPr/>
        </p:nvSpPr>
        <p:spPr bwMode="auto">
          <a:xfrm>
            <a:off x="5130800" y="5495925"/>
            <a:ext cx="3743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US" dirty="0">
                <a:latin typeface="Arial" charset="0"/>
              </a:rPr>
              <a:t>Sperm have a </a:t>
            </a:r>
            <a:r>
              <a:rPr lang="en-US" dirty="0">
                <a:solidFill>
                  <a:srgbClr val="FF00FF"/>
                </a:solidFill>
                <a:latin typeface="Arial Black" pitchFamily="34" charset="0"/>
              </a:rPr>
              <a:t>tail</a:t>
            </a:r>
            <a:r>
              <a:rPr lang="en-US" dirty="0">
                <a:latin typeface="Arial" charset="0"/>
              </a:rPr>
              <a:t> to help</a:t>
            </a:r>
          </a:p>
          <a:p>
            <a:pPr eaLnBrk="1" hangingPunct="1"/>
            <a:r>
              <a:rPr lang="en-US" dirty="0">
                <a:latin typeface="Arial" charset="0"/>
              </a:rPr>
              <a:t> them swim to the ovum.</a:t>
            </a:r>
          </a:p>
        </p:txBody>
      </p:sp>
    </p:spTree>
    <p:extLst>
      <p:ext uri="{BB962C8B-B14F-4D97-AF65-F5344CB8AC3E}">
        <p14:creationId xmlns:p14="http://schemas.microsoft.com/office/powerpoint/2010/main" val="56061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4213" y="7938"/>
            <a:ext cx="7772400" cy="1143000"/>
          </a:xfrm>
        </p:spPr>
        <p:txBody>
          <a:bodyPr/>
          <a:lstStyle/>
          <a:p>
            <a:pPr eaLnBrk="1" hangingPunct="1"/>
            <a:r>
              <a:rPr lang="en-GB" smtClean="0">
                <a:solidFill>
                  <a:srgbClr val="FF0000"/>
                </a:solidFill>
                <a:latin typeface="Showcard Gothic" pitchFamily="82" charset="0"/>
                <a:ea typeface="ＭＳ Ｐゴシック" pitchFamily="34" charset="-128"/>
              </a:rPr>
              <a:t>puberty</a:t>
            </a:r>
          </a:p>
        </p:txBody>
      </p:sp>
      <p:sp>
        <p:nvSpPr>
          <p:cNvPr id="62467" name="Rectangle 3"/>
          <p:cNvSpPr>
            <a:spLocks noGrp="1" noChangeArrowheads="1"/>
          </p:cNvSpPr>
          <p:nvPr>
            <p:ph type="body" idx="1"/>
          </p:nvPr>
        </p:nvSpPr>
        <p:spPr>
          <a:xfrm>
            <a:off x="684213" y="1052513"/>
            <a:ext cx="8137525" cy="4824412"/>
          </a:xfrm>
        </p:spPr>
        <p:txBody>
          <a:bodyPr/>
          <a:lstStyle/>
          <a:p>
            <a:pPr eaLnBrk="1" hangingPunct="1">
              <a:lnSpc>
                <a:spcPct val="80000"/>
              </a:lnSpc>
            </a:pPr>
            <a:r>
              <a:rPr lang="en-GB" smtClean="0">
                <a:solidFill>
                  <a:schemeClr val="accent2"/>
                </a:solidFill>
                <a:ea typeface="ＭＳ Ｐゴシック" pitchFamily="34" charset="-128"/>
              </a:rPr>
              <a:t>Puberty  occurs between the ages of about twelve and fourteen</a:t>
            </a:r>
            <a:r>
              <a:rPr lang="en-GB" smtClean="0">
                <a:ea typeface="ＭＳ Ｐゴシック" pitchFamily="34" charset="-128"/>
              </a:rPr>
              <a:t> </a:t>
            </a:r>
          </a:p>
          <a:p>
            <a:pPr eaLnBrk="1" hangingPunct="1">
              <a:lnSpc>
                <a:spcPct val="80000"/>
              </a:lnSpc>
            </a:pPr>
            <a:r>
              <a:rPr lang="en-GB" smtClean="0">
                <a:solidFill>
                  <a:srgbClr val="FF00FF"/>
                </a:solidFill>
                <a:ea typeface="ＭＳ Ｐゴシック" pitchFamily="34" charset="-128"/>
              </a:rPr>
              <a:t>A hormone released from the brain causes the testes and ovaries to release sperm and ova</a:t>
            </a:r>
            <a:r>
              <a:rPr lang="en-GB" smtClean="0">
                <a:ea typeface="ＭＳ Ｐゴシック" pitchFamily="34" charset="-128"/>
              </a:rPr>
              <a:t> </a:t>
            </a:r>
          </a:p>
          <a:p>
            <a:pPr eaLnBrk="1" hangingPunct="1">
              <a:lnSpc>
                <a:spcPct val="80000"/>
              </a:lnSpc>
            </a:pPr>
            <a:r>
              <a:rPr lang="en-GB" smtClean="0">
                <a:solidFill>
                  <a:srgbClr val="00CC00"/>
                </a:solidFill>
                <a:ea typeface="ＭＳ Ｐゴシック" pitchFamily="34" charset="-128"/>
              </a:rPr>
              <a:t>They also produce sex hormones (testosterone in the testes and oestrogen in the ovaries) which  bring about changes to the body associated with puberty</a:t>
            </a:r>
          </a:p>
          <a:p>
            <a:pPr eaLnBrk="1" hangingPunct="1">
              <a:lnSpc>
                <a:spcPct val="80000"/>
              </a:lnSpc>
            </a:pPr>
            <a:r>
              <a:rPr lang="en-GB" smtClean="0">
                <a:solidFill>
                  <a:srgbClr val="FF0000"/>
                </a:solidFill>
                <a:ea typeface="ＭＳ Ｐゴシック" pitchFamily="34" charset="-128"/>
              </a:rPr>
              <a:t>These changes are called secondary sexual characteristics</a:t>
            </a:r>
          </a:p>
        </p:txBody>
      </p:sp>
    </p:spTree>
    <p:custDataLst>
      <p:tags r:id="rId1"/>
    </p:custDataLst>
    <p:extLst>
      <p:ext uri="{BB962C8B-B14F-4D97-AF65-F5344CB8AC3E}">
        <p14:creationId xmlns:p14="http://schemas.microsoft.com/office/powerpoint/2010/main" val="80349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j0240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860800"/>
            <a:ext cx="25558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7"/>
          <p:cNvSpPr txBox="1">
            <a:spLocks noChangeArrowheads="1"/>
          </p:cNvSpPr>
          <p:nvPr/>
        </p:nvSpPr>
        <p:spPr bwMode="auto">
          <a:xfrm>
            <a:off x="1619250" y="1052513"/>
            <a:ext cx="75247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4000">
                <a:solidFill>
                  <a:srgbClr val="FF00FF"/>
                </a:solidFill>
                <a:latin typeface="Showcard Gothic" pitchFamily="82" charset="0"/>
              </a:rPr>
              <a:t>Girls</a:t>
            </a:r>
          </a:p>
          <a:p>
            <a:pPr eaLnBrk="1" hangingPunct="1">
              <a:buFontTx/>
              <a:buChar char="•"/>
            </a:pPr>
            <a:r>
              <a:rPr lang="en-GB" sz="3600">
                <a:solidFill>
                  <a:schemeClr val="accent2"/>
                </a:solidFill>
              </a:rPr>
              <a:t>growth spurt</a:t>
            </a:r>
          </a:p>
          <a:p>
            <a:pPr eaLnBrk="1" hangingPunct="1">
              <a:buFontTx/>
              <a:buChar char="•"/>
            </a:pPr>
            <a:r>
              <a:rPr lang="en-GB" sz="3600">
                <a:solidFill>
                  <a:srgbClr val="FF00FF"/>
                </a:solidFill>
              </a:rPr>
              <a:t>development of body hair</a:t>
            </a:r>
          </a:p>
          <a:p>
            <a:pPr eaLnBrk="1" hangingPunct="1"/>
            <a:r>
              <a:rPr lang="en-GB" sz="3600">
                <a:solidFill>
                  <a:srgbClr val="FF00FF"/>
                </a:solidFill>
              </a:rPr>
              <a:t>	(armpits and pubic region)</a:t>
            </a:r>
          </a:p>
          <a:p>
            <a:pPr eaLnBrk="1" hangingPunct="1">
              <a:buFontTx/>
              <a:buChar char="•"/>
            </a:pPr>
            <a:r>
              <a:rPr lang="en-GB" sz="3600">
                <a:solidFill>
                  <a:srgbClr val="00CC00"/>
                </a:solidFill>
              </a:rPr>
              <a:t>growth of breasts</a:t>
            </a:r>
            <a:r>
              <a:rPr lang="en-GB" sz="3600"/>
              <a:t> </a:t>
            </a:r>
          </a:p>
          <a:p>
            <a:pPr eaLnBrk="1" hangingPunct="1">
              <a:buFontTx/>
              <a:buChar char="•"/>
            </a:pPr>
            <a:r>
              <a:rPr lang="en-GB" sz="3600">
                <a:solidFill>
                  <a:srgbClr val="FF0000"/>
                </a:solidFill>
              </a:rPr>
              <a:t>menstruation</a:t>
            </a:r>
          </a:p>
        </p:txBody>
      </p:sp>
    </p:spTree>
    <p:custDataLst>
      <p:tags r:id="rId1"/>
    </p:custDataLst>
    <p:extLst>
      <p:ext uri="{BB962C8B-B14F-4D97-AF65-F5344CB8AC3E}">
        <p14:creationId xmlns:p14="http://schemas.microsoft.com/office/powerpoint/2010/main" val="2247299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j023646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3068638"/>
            <a:ext cx="30607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1260475" y="908050"/>
            <a:ext cx="85693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eaLnBrk="0" hangingPunct="0">
              <a:defRPr sz="2400">
                <a:solidFill>
                  <a:schemeClr val="tx1"/>
                </a:solidFill>
                <a:latin typeface="Comic Sans MS" pitchFamily="66" charset="0"/>
                <a:ea typeface="ＭＳ Ｐゴシック" pitchFamily="34" charset="-128"/>
              </a:defRPr>
            </a:lvl5pPr>
            <a:lvl6pPr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eaLnBrk="1" hangingPunct="1"/>
            <a:r>
              <a:rPr lang="en-GB" sz="4000">
                <a:latin typeface="Showcard Gothic" pitchFamily="82" charset="0"/>
              </a:rPr>
              <a:t>		Boys</a:t>
            </a:r>
          </a:p>
          <a:p>
            <a:pPr lvl="4" eaLnBrk="1" hangingPunct="1">
              <a:buFontTx/>
              <a:buChar char="•"/>
            </a:pPr>
            <a:r>
              <a:rPr lang="en-GB" sz="3600">
                <a:solidFill>
                  <a:schemeClr val="accent2"/>
                </a:solidFill>
              </a:rPr>
              <a:t>growth spurt</a:t>
            </a:r>
          </a:p>
          <a:p>
            <a:pPr lvl="4" eaLnBrk="1" hangingPunct="1">
              <a:buFontTx/>
              <a:buChar char="•"/>
            </a:pPr>
            <a:r>
              <a:rPr lang="en-GB" sz="3600">
                <a:solidFill>
                  <a:srgbClr val="FF00FF"/>
                </a:solidFill>
              </a:rPr>
              <a:t>development of body hair 	(armpits and pubic region)</a:t>
            </a:r>
          </a:p>
          <a:p>
            <a:pPr lvl="4" eaLnBrk="1" hangingPunct="1">
              <a:buFontTx/>
              <a:buChar char="•"/>
            </a:pPr>
            <a:r>
              <a:rPr lang="en-GB" sz="3600">
                <a:solidFill>
                  <a:srgbClr val="00CC00"/>
                </a:solidFill>
              </a:rPr>
              <a:t>facial hair</a:t>
            </a:r>
          </a:p>
          <a:p>
            <a:pPr lvl="4" eaLnBrk="1" hangingPunct="1">
              <a:buFontTx/>
              <a:buChar char="•"/>
            </a:pPr>
            <a:r>
              <a:rPr lang="en-GB" sz="3600">
                <a:solidFill>
                  <a:srgbClr val="FF0000"/>
                </a:solidFill>
              </a:rPr>
              <a:t>voice deepening</a:t>
            </a:r>
          </a:p>
          <a:p>
            <a:pPr lvl="4" eaLnBrk="1" hangingPunct="1">
              <a:buFontTx/>
              <a:buChar char="•"/>
            </a:pPr>
            <a:r>
              <a:rPr lang="en-GB" sz="3600"/>
              <a:t>growth of testes and penis</a:t>
            </a:r>
          </a:p>
        </p:txBody>
      </p:sp>
    </p:spTree>
    <p:custDataLst>
      <p:tags r:id="rId1"/>
    </p:custDataLst>
    <p:extLst>
      <p:ext uri="{BB962C8B-B14F-4D97-AF65-F5344CB8AC3E}">
        <p14:creationId xmlns:p14="http://schemas.microsoft.com/office/powerpoint/2010/main" val="1498247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65540" name="Rectangle 4"/>
          <p:cNvSpPr>
            <a:spLocks noGrp="1"/>
          </p:cNvSpPr>
          <p:nvPr>
            <p:ph type="body" idx="4294967295"/>
          </p:nvPr>
        </p:nvSpPr>
        <p:spPr>
          <a:xfrm>
            <a:off x="2124075" y="2851150"/>
            <a:ext cx="7019925" cy="3457575"/>
          </a:xfrm>
        </p:spPr>
        <p:txBody>
          <a:bodyPr/>
          <a:lstStyle/>
          <a:p>
            <a:pPr>
              <a:lnSpc>
                <a:spcPct val="90000"/>
              </a:lnSpc>
              <a:buFontTx/>
              <a:buNone/>
            </a:pPr>
            <a:r>
              <a:rPr lang="en-GB" smtClean="0">
                <a:latin typeface="Arial" charset="0"/>
                <a:ea typeface="ＭＳ Ｐゴシック" pitchFamily="34" charset="-128"/>
                <a:cs typeface="Arial" charset="0"/>
              </a:rPr>
              <a:t>	ALL MUST…</a:t>
            </a:r>
          </a:p>
          <a:p>
            <a:pPr>
              <a:lnSpc>
                <a:spcPct val="90000"/>
              </a:lnSpc>
              <a:buFontTx/>
              <a:buNone/>
            </a:pPr>
            <a:r>
              <a:rPr lang="en-GB" sz="2800" smtClean="0">
                <a:latin typeface="Arial" charset="0"/>
                <a:ea typeface="ＭＳ Ｐゴシック" pitchFamily="34" charset="-128"/>
                <a:cs typeface="Arial" charset="0"/>
              </a:rPr>
              <a:t>	Explain some of the causes of infertility and developments in fertility treatment:</a:t>
            </a:r>
          </a:p>
          <a:p>
            <a:pPr>
              <a:lnSpc>
                <a:spcPct val="90000"/>
              </a:lnSpc>
              <a:buFont typeface="Wingdings" pitchFamily="2" charset="2"/>
              <a:buChar char="q"/>
            </a:pPr>
            <a:r>
              <a:rPr lang="en-GB" sz="2400" smtClean="0">
                <a:latin typeface="Arial" charset="0"/>
                <a:ea typeface="ＭＳ Ｐゴシック" pitchFamily="34" charset="-128"/>
                <a:cs typeface="Arial" charset="0"/>
              </a:rPr>
              <a:t>the use of hormones to produce multiple ova; </a:t>
            </a:r>
          </a:p>
          <a:p>
            <a:pPr>
              <a:lnSpc>
                <a:spcPct val="90000"/>
              </a:lnSpc>
              <a:buFont typeface="Wingdings" pitchFamily="2" charset="2"/>
              <a:buChar char="q"/>
            </a:pPr>
            <a:r>
              <a:rPr lang="en-GB" sz="2400" smtClean="0">
                <a:latin typeface="Arial" charset="0"/>
                <a:ea typeface="ＭＳ Ｐゴシック" pitchFamily="34" charset="-128"/>
                <a:cs typeface="Arial" charset="0"/>
              </a:rPr>
              <a:t>in vitro fertilisation;</a:t>
            </a:r>
          </a:p>
          <a:p>
            <a:pPr>
              <a:lnSpc>
                <a:spcPct val="90000"/>
              </a:lnSpc>
              <a:buFont typeface="Wingdings" pitchFamily="2" charset="2"/>
              <a:buChar char="q"/>
            </a:pPr>
            <a:r>
              <a:rPr lang="en-GB" sz="2400" smtClean="0">
                <a:latin typeface="Arial" charset="0"/>
                <a:ea typeface="ＭＳ Ｐゴシック" pitchFamily="34" charset="-128"/>
                <a:cs typeface="Arial" charset="0"/>
              </a:rPr>
              <a:t>the transfer of several embryos into the uterus</a:t>
            </a:r>
            <a:r>
              <a:rPr lang="en-GB" sz="2800" smtClean="0">
                <a:latin typeface="Arial" charset="0"/>
                <a:ea typeface="ＭＳ Ｐゴシック" pitchFamily="34" charset="-128"/>
                <a:cs typeface="Arial" charset="0"/>
              </a:rPr>
              <a:t>; </a:t>
            </a:r>
          </a:p>
        </p:txBody>
      </p:sp>
    </p:spTree>
    <p:extLst>
      <p:ext uri="{BB962C8B-B14F-4D97-AF65-F5344CB8AC3E}">
        <p14:creationId xmlns:p14="http://schemas.microsoft.com/office/powerpoint/2010/main" val="11460496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920x1200 Wallpaper clipart, plaque, poster, learning, people"/>
          <p:cNvPicPr>
            <a:picLocks noChangeAspect="1" noChangeArrowheads="1"/>
          </p:cNvPicPr>
          <p:nvPr/>
        </p:nvPicPr>
        <p:blipFill>
          <a:blip r:embed="rId2">
            <a:extLst>
              <a:ext uri="{28A0092B-C50C-407E-A947-70E740481C1C}">
                <a14:useLocalDpi xmlns:a14="http://schemas.microsoft.com/office/drawing/2010/main" val="0"/>
              </a:ext>
            </a:extLst>
          </a:blip>
          <a:srcRect l="15227" r="21379" b="9578"/>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p:cNvSpPr>
          <p:nvPr>
            <p:ph type="title" idx="4294967295"/>
          </p:nvPr>
        </p:nvSpPr>
        <p:spPr>
          <a:xfrm>
            <a:off x="3059113" y="274638"/>
            <a:ext cx="6084887" cy="1143000"/>
          </a:xfrm>
        </p:spPr>
        <p:txBody>
          <a:bodyPr>
            <a:normAutofit fontScale="90000"/>
          </a:bodyPr>
          <a:lstStyle/>
          <a:p>
            <a:r>
              <a:rPr lang="en-GB" sz="6000" smtClean="0">
                <a:latin typeface="Showcard Gothic" pitchFamily="82" charset="0"/>
                <a:ea typeface="ＭＳ Ｐゴシック" pitchFamily="34" charset="-128"/>
              </a:rPr>
              <a:t>LEARNING</a:t>
            </a:r>
            <a:br>
              <a:rPr lang="en-GB" sz="6000" smtClean="0">
                <a:latin typeface="Showcard Gothic" pitchFamily="82" charset="0"/>
                <a:ea typeface="ＭＳ Ｐゴシック" pitchFamily="34" charset="-128"/>
              </a:rPr>
            </a:br>
            <a:r>
              <a:rPr lang="en-GB" sz="6000" smtClean="0">
                <a:latin typeface="Showcard Gothic" pitchFamily="82" charset="0"/>
                <a:ea typeface="ＭＳ Ｐゴシック" pitchFamily="34" charset="-128"/>
              </a:rPr>
              <a:t>OUTCOMES</a:t>
            </a:r>
          </a:p>
        </p:txBody>
      </p:sp>
      <p:sp>
        <p:nvSpPr>
          <p:cNvPr id="19460" name="Rectangle 4"/>
          <p:cNvSpPr>
            <a:spLocks noGrp="1"/>
          </p:cNvSpPr>
          <p:nvPr>
            <p:ph type="body" idx="4294967295"/>
          </p:nvPr>
        </p:nvSpPr>
        <p:spPr>
          <a:xfrm>
            <a:off x="2230438" y="2892425"/>
            <a:ext cx="6877050" cy="2624138"/>
          </a:xfrm>
        </p:spPr>
        <p:txBody>
          <a:bodyPr/>
          <a:lstStyle/>
          <a:p>
            <a:pPr>
              <a:lnSpc>
                <a:spcPct val="90000"/>
              </a:lnSpc>
              <a:buFont typeface="Arial" charset="0"/>
              <a:buNone/>
              <a:defRPr/>
            </a:pPr>
            <a:r>
              <a:rPr lang="en-GB" dirty="0" smtClean="0">
                <a:latin typeface="Arial" pitchFamily="34" charset="0"/>
                <a:cs typeface="Arial" pitchFamily="34" charset="0"/>
              </a:rPr>
              <a:t>	ALL MUST…</a:t>
            </a:r>
          </a:p>
          <a:p>
            <a:pPr marL="454025">
              <a:lnSpc>
                <a:spcPct val="90000"/>
              </a:lnSpc>
              <a:buFont typeface="Wingdings" pitchFamily="2" charset="2"/>
              <a:buChar char="q"/>
              <a:defRPr/>
            </a:pPr>
            <a:r>
              <a:rPr lang="en-GB" dirty="0" smtClean="0">
                <a:latin typeface="Arial" pitchFamily="34" charset="0"/>
                <a:cs typeface="Arial" pitchFamily="34" charset="0"/>
              </a:rPr>
              <a:t>Understand some of the controversy associated with these techniques and their ethical implications</a:t>
            </a:r>
            <a:endParaRPr lang="en-GB" b="1" dirty="0" smtClean="0">
              <a:latin typeface="Arial" pitchFamily="34" charset="0"/>
              <a:cs typeface="Arial" pitchFamily="34" charset="0"/>
            </a:endParaRPr>
          </a:p>
        </p:txBody>
      </p:sp>
    </p:spTree>
    <p:extLst>
      <p:ext uri="{BB962C8B-B14F-4D97-AF65-F5344CB8AC3E}">
        <p14:creationId xmlns:p14="http://schemas.microsoft.com/office/powerpoint/2010/main" val="966941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4"/>
          <p:cNvSpPr>
            <a:spLocks noChangeArrowheads="1" noChangeShapeType="1" noTextEdit="1"/>
          </p:cNvSpPr>
          <p:nvPr/>
        </p:nvSpPr>
        <p:spPr bwMode="auto">
          <a:xfrm>
            <a:off x="684213" y="288925"/>
            <a:ext cx="7777162" cy="836613"/>
          </a:xfrm>
          <a:prstGeom prst="rect">
            <a:avLst/>
          </a:prstGeom>
        </p:spPr>
        <p:txBody>
          <a:bodyPr wrap="none" fromWordArt="1">
            <a:prstTxWarp prst="textPlain">
              <a:avLst>
                <a:gd name="adj" fmla="val 50000"/>
              </a:avLst>
            </a:prstTxWarp>
          </a:bodyPr>
          <a:lstStyle/>
          <a:p>
            <a:r>
              <a:rPr lang="en-GB" sz="3600" b="1" kern="10" normalizeH="1">
                <a:ln w="9525">
                  <a:solidFill>
                    <a:srgbClr val="000000"/>
                  </a:solidFill>
                  <a:round/>
                  <a:headEnd/>
                  <a:tailEnd/>
                </a:ln>
                <a:gradFill rotWithShape="1">
                  <a:gsLst>
                    <a:gs pos="0">
                      <a:schemeClr val="accent1"/>
                    </a:gs>
                    <a:gs pos="100000">
                      <a:schemeClr val="accent2"/>
                    </a:gs>
                  </a:gsLst>
                  <a:lin ang="5400000" scaled="1"/>
                </a:gradFill>
                <a:latin typeface="Arial Black"/>
              </a:rPr>
              <a:t>starter activity</a:t>
            </a:r>
          </a:p>
        </p:txBody>
      </p:sp>
      <p:pic>
        <p:nvPicPr>
          <p:cNvPr id="67587" name="Picture 5" descr="3-Steps-for-Getting-Started-with-Social-Media"/>
          <p:cNvPicPr>
            <a:picLocks noChangeAspect="1" noChangeArrowheads="1"/>
          </p:cNvPicPr>
          <p:nvPr/>
        </p:nvPicPr>
        <p:blipFill>
          <a:blip r:embed="rId3">
            <a:extLst>
              <a:ext uri="{28A0092B-C50C-407E-A947-70E740481C1C}">
                <a14:useLocalDpi xmlns:a14="http://schemas.microsoft.com/office/drawing/2010/main" val="0"/>
              </a:ext>
            </a:extLst>
          </a:blip>
          <a:srcRect b="25494"/>
          <a:stretch>
            <a:fillRect/>
          </a:stretch>
        </p:blipFill>
        <p:spPr bwMode="auto">
          <a:xfrm>
            <a:off x="0" y="3689350"/>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body" idx="4294967295"/>
          </p:nvPr>
        </p:nvSpPr>
        <p:spPr>
          <a:xfrm>
            <a:off x="0" y="1484313"/>
            <a:ext cx="9144000" cy="2333625"/>
          </a:xfrm>
        </p:spPr>
        <p:txBody>
          <a:bodyPr/>
          <a:lstStyle/>
          <a:p>
            <a:r>
              <a:rPr lang="en-GB" smtClean="0">
                <a:latin typeface="Arial" charset="0"/>
                <a:ea typeface="ＭＳ Ｐゴシック" pitchFamily="34" charset="-128"/>
              </a:rPr>
              <a:t>Pupils watch the video on fertility treatment</a:t>
            </a:r>
          </a:p>
          <a:p>
            <a:pPr>
              <a:buFontTx/>
              <a:buNone/>
            </a:pPr>
            <a:endParaRPr lang="en-GB" sz="1600" smtClean="0">
              <a:latin typeface="Arial" charset="0"/>
              <a:ea typeface="ＭＳ Ｐゴシック" pitchFamily="34" charset="-128"/>
            </a:endParaRPr>
          </a:p>
          <a:p>
            <a:pPr algn="ctr">
              <a:buFontTx/>
              <a:buNone/>
            </a:pPr>
            <a:r>
              <a:rPr lang="en-GB" sz="2800" smtClean="0">
                <a:ea typeface="ＭＳ Ｐゴシック" pitchFamily="34" charset="-128"/>
              </a:rPr>
              <a:t>	</a:t>
            </a:r>
            <a:r>
              <a:rPr lang="en-GB" sz="2800" smtClean="0">
                <a:latin typeface="Arial" charset="0"/>
                <a:ea typeface="ＭＳ Ｐゴシック" pitchFamily="34" charset="-128"/>
                <a:hlinkClick r:id="rId4"/>
              </a:rPr>
              <a:t>https://www.youtube.com/watch?v=xxikBXMzkXk</a:t>
            </a:r>
            <a:endParaRPr lang="en-GB" sz="2800" smtClean="0">
              <a:latin typeface="Arial" charset="0"/>
              <a:ea typeface="ＭＳ Ｐゴシック" pitchFamily="34" charset="-128"/>
            </a:endParaRPr>
          </a:p>
        </p:txBody>
      </p:sp>
    </p:spTree>
    <p:extLst>
      <p:ext uri="{BB962C8B-B14F-4D97-AF65-F5344CB8AC3E}">
        <p14:creationId xmlns:p14="http://schemas.microsoft.com/office/powerpoint/2010/main" val="4090742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 calcmode="lin" valueType="num">
                                      <p:cBhvr>
                                        <p:cTn id="7" dur="500" fill="hold"/>
                                        <p:tgtEl>
                                          <p:spTgt spid="2314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14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1428">
                                            <p:txEl>
                                              <p:pRg st="2" end="2"/>
                                            </p:txEl>
                                          </p:spTgt>
                                        </p:tgtEl>
                                        <p:attrNameLst>
                                          <p:attrName>style.visibility</p:attrName>
                                        </p:attrNameLst>
                                      </p:cBhvr>
                                      <p:to>
                                        <p:strVal val="visible"/>
                                      </p:to>
                                    </p:set>
                                    <p:anim calcmode="lin" valueType="num">
                                      <p:cBhvr>
                                        <p:cTn id="14" dur="500" fill="hold"/>
                                        <p:tgtEl>
                                          <p:spTgt spid="23142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3142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314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0" y="40481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US" sz="4800" dirty="0" smtClean="0">
                <a:solidFill>
                  <a:srgbClr val="FF0000"/>
                </a:solidFill>
                <a:latin typeface="Arial Black" pitchFamily="34" charset="0"/>
              </a:rPr>
              <a:t>Fertility problems</a:t>
            </a:r>
            <a:endParaRPr lang="en-US" sz="4800" dirty="0">
              <a:solidFill>
                <a:srgbClr val="FF0000"/>
              </a:solidFill>
              <a:latin typeface="Arial Black" pitchFamily="34" charset="0"/>
            </a:endParaRPr>
          </a:p>
        </p:txBody>
      </p:sp>
      <p:sp>
        <p:nvSpPr>
          <p:cNvPr id="68611" name="TextBox 2"/>
          <p:cNvSpPr txBox="1">
            <a:spLocks noChangeArrowheads="1"/>
          </p:cNvSpPr>
          <p:nvPr/>
        </p:nvSpPr>
        <p:spPr bwMode="auto">
          <a:xfrm>
            <a:off x="1643063" y="1785938"/>
            <a:ext cx="6072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ea typeface="ＭＳ Ｐゴシック" pitchFamily="34" charset="-128"/>
              </a:defRPr>
            </a:lvl1pPr>
            <a:lvl2pPr marL="742950" indent="-285750" eaLnBrk="0" hangingPunct="0">
              <a:defRPr sz="2400">
                <a:solidFill>
                  <a:schemeClr val="tx1"/>
                </a:solidFill>
                <a:latin typeface="Comic Sans MS" pitchFamily="66" charset="0"/>
                <a:ea typeface="ＭＳ Ｐゴシック" pitchFamily="34" charset="-128"/>
              </a:defRPr>
            </a:lvl2pPr>
            <a:lvl3pPr marL="1143000" indent="-228600" eaLnBrk="0" hangingPunct="0">
              <a:defRPr sz="2400">
                <a:solidFill>
                  <a:schemeClr val="tx1"/>
                </a:solidFill>
                <a:latin typeface="Comic Sans MS" pitchFamily="66" charset="0"/>
                <a:ea typeface="ＭＳ Ｐゴシック" pitchFamily="34" charset="-128"/>
              </a:defRPr>
            </a:lvl3pPr>
            <a:lvl4pPr marL="1600200" indent="-228600" eaLnBrk="0" hangingPunct="0">
              <a:defRPr sz="2400">
                <a:solidFill>
                  <a:schemeClr val="tx1"/>
                </a:solidFill>
                <a:latin typeface="Comic Sans MS" pitchFamily="66" charset="0"/>
                <a:ea typeface="ＭＳ Ｐゴシック" pitchFamily="34" charset="-128"/>
              </a:defRPr>
            </a:lvl4pPr>
            <a:lvl5pPr marL="2057400" indent="-228600" eaLnBrk="0" hangingPunct="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algn="ctr" eaLnBrk="1" hangingPunct="1"/>
            <a:r>
              <a:rPr lang="en-GB" b="1" dirty="0">
                <a:solidFill>
                  <a:srgbClr val="0070C0"/>
                </a:solidFill>
                <a:latin typeface="Arial Black" pitchFamily="34" charset="0"/>
              </a:rPr>
              <a:t>Read the information sheet </a:t>
            </a:r>
            <a:r>
              <a:rPr lang="en-GB" b="1" dirty="0" smtClean="0">
                <a:solidFill>
                  <a:srgbClr val="0070C0"/>
                </a:solidFill>
                <a:latin typeface="Arial Black" pitchFamily="34" charset="0"/>
              </a:rPr>
              <a:t>in your booklet and draw a mind map to summarise the information</a:t>
            </a:r>
            <a:endParaRPr lang="en-GB" b="1" dirty="0">
              <a:solidFill>
                <a:srgbClr val="0070C0"/>
              </a:solidFill>
              <a:latin typeface="Arial Black" pitchFamily="34" charset="0"/>
            </a:endParaRPr>
          </a:p>
        </p:txBody>
      </p:sp>
      <p:pic>
        <p:nvPicPr>
          <p:cNvPr id="68612" name="Picture 4" descr="C:\Documents and Settings\clarmour886\Local Settings\Temporary Internet Files\Content.IE5\DZ11BYG6\MC9000561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13" y="3071813"/>
            <a:ext cx="299561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203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285875" y="571500"/>
            <a:ext cx="70736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a:solidFill>
                  <a:srgbClr val="FF0000"/>
                </a:solidFill>
                <a:latin typeface="Arial Black" pitchFamily="34" charset="0"/>
              </a:rPr>
              <a:t>Infertility and Ethics</a:t>
            </a:r>
          </a:p>
        </p:txBody>
      </p:sp>
      <p:sp>
        <p:nvSpPr>
          <p:cNvPr id="61441" name="Rectangle 1"/>
          <p:cNvSpPr>
            <a:spLocks noChangeArrowheads="1"/>
          </p:cNvSpPr>
          <p:nvPr/>
        </p:nvSpPr>
        <p:spPr bwMode="auto">
          <a:xfrm>
            <a:off x="29457" y="1803013"/>
            <a:ext cx="9114543" cy="4524315"/>
          </a:xfrm>
          <a:prstGeom prst="rect">
            <a:avLst/>
          </a:prstGeom>
          <a:noFill/>
          <a:ln w="9525">
            <a:noFill/>
            <a:miter lim="800000"/>
            <a:headEnd/>
            <a:tailEnd/>
          </a:ln>
          <a:effectLst/>
        </p:spPr>
        <p:txBody>
          <a:bodyPr wrap="square" anchor="ctr">
            <a:spAutoFit/>
          </a:bodyPr>
          <a:lstStyle/>
          <a:p>
            <a:pPr algn="ctr" eaLnBrk="0" hangingPunct="0">
              <a:defRPr/>
            </a:pPr>
            <a:r>
              <a:rPr lang="en-US" sz="3200" b="1" dirty="0">
                <a:latin typeface="Arial" pitchFamily="34" charset="0"/>
                <a:ea typeface="ＭＳ Ｐゴシック" charset="-128"/>
                <a:cs typeface="Arial" pitchFamily="34" charset="0"/>
              </a:rPr>
              <a:t>There is still controversy </a:t>
            </a:r>
            <a:r>
              <a:rPr lang="en-US" sz="3200" b="1" dirty="0" smtClean="0">
                <a:latin typeface="Arial" pitchFamily="34" charset="0"/>
                <a:ea typeface="ＭＳ Ｐゴシック" charset="-128"/>
                <a:cs typeface="Arial" pitchFamily="34" charset="0"/>
              </a:rPr>
              <a:t>associated with </a:t>
            </a:r>
            <a:r>
              <a:rPr lang="en-US" sz="3200" b="1" dirty="0">
                <a:latin typeface="Arial" pitchFamily="34" charset="0"/>
                <a:ea typeface="ＭＳ Ｐゴシック" charset="-128"/>
                <a:cs typeface="Arial" pitchFamily="34" charset="0"/>
              </a:rPr>
              <a:t>these </a:t>
            </a:r>
            <a:r>
              <a:rPr lang="en-US" sz="3200" b="1" dirty="0" smtClean="0">
                <a:latin typeface="Arial" pitchFamily="34" charset="0"/>
                <a:ea typeface="ＭＳ Ｐゴシック" charset="-128"/>
                <a:cs typeface="Arial" pitchFamily="34" charset="0"/>
              </a:rPr>
              <a:t> techniques </a:t>
            </a:r>
            <a:r>
              <a:rPr lang="en-US" sz="3200" b="1" dirty="0">
                <a:latin typeface="Arial" pitchFamily="34" charset="0"/>
                <a:ea typeface="ＭＳ Ｐゴシック" charset="-128"/>
                <a:cs typeface="Arial" pitchFamily="34" charset="0"/>
              </a:rPr>
              <a:t>and they </a:t>
            </a:r>
            <a:r>
              <a:rPr lang="en-US" sz="3200" b="1" dirty="0" smtClean="0">
                <a:latin typeface="Arial" pitchFamily="34" charset="0"/>
                <a:ea typeface="ＭＳ Ｐゴシック" charset="-128"/>
                <a:cs typeface="Arial" pitchFamily="34" charset="0"/>
              </a:rPr>
              <a:t>raise ethical </a:t>
            </a:r>
            <a:r>
              <a:rPr lang="en-US" sz="3200" b="1" dirty="0">
                <a:latin typeface="Arial" pitchFamily="34" charset="0"/>
                <a:ea typeface="ＭＳ Ｐゴシック" charset="-128"/>
                <a:cs typeface="Arial" pitchFamily="34" charset="0"/>
              </a:rPr>
              <a:t>issues for some </a:t>
            </a:r>
            <a:r>
              <a:rPr lang="en-US" sz="3200" b="1" dirty="0" smtClean="0">
                <a:latin typeface="Arial" pitchFamily="34" charset="0"/>
                <a:ea typeface="ＭＳ Ｐゴシック" charset="-128"/>
                <a:cs typeface="Arial" pitchFamily="34" charset="0"/>
              </a:rPr>
              <a:t>people</a:t>
            </a:r>
            <a:r>
              <a:rPr lang="en-US" sz="3200" b="1" dirty="0">
                <a:latin typeface="Arial" pitchFamily="34" charset="0"/>
                <a:ea typeface="ＭＳ Ｐゴシック" charset="-128"/>
                <a:cs typeface="Arial" pitchFamily="34" charset="0"/>
              </a:rPr>
              <a:t>.  </a:t>
            </a:r>
          </a:p>
          <a:p>
            <a:pPr eaLnBrk="0" hangingPunct="0">
              <a:defRPr/>
            </a:pPr>
            <a:endParaRPr lang="en-US" sz="3200" b="1" dirty="0">
              <a:latin typeface="Arial" pitchFamily="34" charset="0"/>
              <a:ea typeface="ＭＳ Ｐゴシック" charset="-128"/>
              <a:cs typeface="Arial" pitchFamily="34" charset="0"/>
            </a:endParaRPr>
          </a:p>
          <a:p>
            <a:pPr eaLnBrk="0" hangingPunct="0">
              <a:defRPr/>
            </a:pPr>
            <a:endParaRPr lang="en-US" sz="3200" b="1" dirty="0">
              <a:latin typeface="Arial" pitchFamily="34" charset="0"/>
              <a:ea typeface="ＭＳ Ｐゴシック" charset="-128"/>
              <a:cs typeface="Arial" pitchFamily="34" charset="0"/>
            </a:endParaRPr>
          </a:p>
          <a:p>
            <a:pPr algn="ctr" eaLnBrk="0" hangingPunct="0">
              <a:defRPr/>
            </a:pPr>
            <a:r>
              <a:rPr lang="en-US" sz="3200" b="1" dirty="0">
                <a:latin typeface="Arial" pitchFamily="34" charset="0"/>
                <a:ea typeface="ＭＳ Ｐゴシック" charset="-128"/>
                <a:cs typeface="Arial" pitchFamily="34" charset="0"/>
              </a:rPr>
              <a:t>Considering all you have learned, </a:t>
            </a:r>
          </a:p>
          <a:p>
            <a:pPr algn="ctr" eaLnBrk="0" hangingPunct="0">
              <a:defRPr/>
            </a:pPr>
            <a:r>
              <a:rPr lang="en-US" sz="3200" b="1" dirty="0">
                <a:solidFill>
                  <a:srgbClr val="C00000"/>
                </a:solidFill>
                <a:latin typeface="Arial" pitchFamily="34" charset="0"/>
                <a:ea typeface="ＭＳ Ｐゴシック" charset="-128"/>
                <a:cs typeface="Arial" pitchFamily="34" charset="0"/>
              </a:rPr>
              <a:t>think of two questions </a:t>
            </a:r>
            <a:r>
              <a:rPr lang="en-US" sz="3200" b="1" dirty="0">
                <a:latin typeface="Arial" pitchFamily="34" charset="0"/>
                <a:ea typeface="ＭＳ Ｐゴシック" charset="-128"/>
                <a:cs typeface="Arial" pitchFamily="34" charset="0"/>
              </a:rPr>
              <a:t>relating to </a:t>
            </a:r>
          </a:p>
          <a:p>
            <a:pPr algn="ctr" eaLnBrk="0" hangingPunct="0">
              <a:defRPr/>
            </a:pPr>
            <a:r>
              <a:rPr lang="en-US" sz="3200" b="1" dirty="0">
                <a:latin typeface="Arial" pitchFamily="34" charset="0"/>
                <a:ea typeface="ＭＳ Ｐゴシック" charset="-128"/>
                <a:cs typeface="Arial" pitchFamily="34" charset="0"/>
              </a:rPr>
              <a:t>the </a:t>
            </a:r>
            <a:r>
              <a:rPr lang="en-US" sz="3200" b="1" i="1" dirty="0">
                <a:solidFill>
                  <a:srgbClr val="7030A0"/>
                </a:solidFill>
                <a:latin typeface="Arial" pitchFamily="34" charset="0"/>
                <a:ea typeface="ＭＳ Ｐゴシック" charset="-128"/>
                <a:cs typeface="Arial" pitchFamily="34" charset="0"/>
              </a:rPr>
              <a:t>ethics</a:t>
            </a:r>
            <a:r>
              <a:rPr lang="en-US" sz="3200" b="1" dirty="0">
                <a:latin typeface="Arial" pitchFamily="34" charset="0"/>
                <a:ea typeface="ＭＳ Ｐゴシック" charset="-128"/>
                <a:cs typeface="Arial" pitchFamily="34" charset="0"/>
              </a:rPr>
              <a:t> of fertility treatment </a:t>
            </a:r>
          </a:p>
          <a:p>
            <a:pPr algn="ctr" eaLnBrk="0" hangingPunct="0">
              <a:defRPr/>
            </a:pPr>
            <a:r>
              <a:rPr lang="en-US" sz="3200" b="1" dirty="0">
                <a:latin typeface="Arial" pitchFamily="34" charset="0"/>
                <a:ea typeface="ＭＳ Ｐゴシック" charset="-128"/>
                <a:cs typeface="Arial" pitchFamily="34" charset="0"/>
              </a:rPr>
              <a:t>which you could </a:t>
            </a:r>
            <a:r>
              <a:rPr lang="en-US" sz="3200" b="1" dirty="0">
                <a:solidFill>
                  <a:srgbClr val="C00000"/>
                </a:solidFill>
                <a:latin typeface="Arial" pitchFamily="34" charset="0"/>
                <a:ea typeface="ＭＳ Ｐゴシック" charset="-128"/>
                <a:cs typeface="Arial" pitchFamily="34" charset="0"/>
              </a:rPr>
              <a:t>ask an expert</a:t>
            </a:r>
            <a:r>
              <a:rPr lang="en-US" sz="1400" b="1" dirty="0">
                <a:latin typeface="Arial" pitchFamily="34" charset="0"/>
                <a:ea typeface="ＭＳ Ｐゴシック" charset="-128"/>
                <a:cs typeface="Arial" pitchFamily="34" charset="0"/>
              </a:rPr>
              <a:t>.</a:t>
            </a:r>
            <a:endParaRPr lang="en-US" sz="20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888732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28625" y="1143000"/>
            <a:ext cx="8229600" cy="1143000"/>
          </a:xfrm>
        </p:spPr>
        <p:txBody>
          <a:bodyPr>
            <a:normAutofit fontScale="90000"/>
          </a:bodyPr>
          <a:lstStyle/>
          <a:p>
            <a:pPr eaLnBrk="1" hangingPunct="1"/>
            <a:r>
              <a:rPr lang="en-GB" smtClean="0">
                <a:latin typeface="Showcard Gothic" pitchFamily="82" charset="0"/>
                <a:ea typeface="ＭＳ Ｐゴシック" pitchFamily="34" charset="-128"/>
              </a:rPr>
              <a:t>QUESTIONs </a:t>
            </a:r>
            <a:r>
              <a:rPr lang="en-GB" smtClean="0">
                <a:solidFill>
                  <a:srgbClr val="FF0000"/>
                </a:solidFill>
                <a:latin typeface="Showcard Gothic" pitchFamily="82" charset="0"/>
                <a:ea typeface="ＭＳ Ｐゴシック" pitchFamily="34" charset="-128"/>
              </a:rPr>
              <a:t>???</a:t>
            </a:r>
            <a:r>
              <a:rPr lang="en-GB" smtClean="0">
                <a:latin typeface="Showcard Gothic" pitchFamily="82" charset="0"/>
                <a:ea typeface="ＭＳ Ｐゴシック" pitchFamily="34" charset="-128"/>
              </a:rPr>
              <a:t/>
            </a:r>
            <a:br>
              <a:rPr lang="en-GB" smtClean="0">
                <a:latin typeface="Showcard Gothic" pitchFamily="82" charset="0"/>
                <a:ea typeface="ＭＳ Ｐゴシック" pitchFamily="34" charset="-128"/>
              </a:rPr>
            </a:br>
            <a:r>
              <a:rPr lang="en-GB" smtClean="0">
                <a:latin typeface="Showcard Gothic" pitchFamily="82" charset="0"/>
                <a:ea typeface="ＭＳ Ｐゴシック" pitchFamily="34" charset="-128"/>
              </a:rPr>
              <a:t>HOMEWORK booklet</a:t>
            </a:r>
            <a:endParaRPr lang="en-GB" smtClean="0">
              <a:ea typeface="ＭＳ Ｐゴシック" pitchFamily="34" charset="-128"/>
            </a:endParaRPr>
          </a:p>
        </p:txBody>
      </p:sp>
      <p:pic>
        <p:nvPicPr>
          <p:cNvPr id="70659" name="Picture 5" descr="thinking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2420938"/>
            <a:ext cx="301783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5506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p:cNvSpPr>
          <p:nvPr>
            <p:ph type="body" idx="4294967295"/>
          </p:nvPr>
        </p:nvSpPr>
        <p:spPr>
          <a:xfrm>
            <a:off x="0" y="3502025"/>
            <a:ext cx="9144000" cy="1687513"/>
          </a:xfrm>
        </p:spPr>
        <p:txBody>
          <a:bodyPr/>
          <a:lstStyle/>
          <a:p>
            <a:pPr algn="ctr">
              <a:buFontTx/>
              <a:buNone/>
            </a:pPr>
            <a:r>
              <a:rPr lang="en-GB" sz="3000" smtClean="0">
                <a:ea typeface="ＭＳ Ｐゴシック" pitchFamily="34" charset="-128"/>
                <a:hlinkClick r:id="rId2"/>
              </a:rPr>
              <a:t>http://www.bbc.co.uk/education/topics/zd77hyc</a:t>
            </a:r>
            <a:endParaRPr lang="en-GB" sz="3000" smtClean="0">
              <a:ea typeface="ＭＳ Ｐゴシック" pitchFamily="34" charset="-128"/>
            </a:endParaRPr>
          </a:p>
          <a:p>
            <a:pPr algn="ctr">
              <a:buFontTx/>
              <a:buNone/>
            </a:pPr>
            <a:endParaRPr lang="en-GB" sz="2800" smtClean="0">
              <a:ea typeface="ＭＳ Ｐゴシック" pitchFamily="34" charset="-128"/>
            </a:endParaRPr>
          </a:p>
        </p:txBody>
      </p:sp>
      <p:pic>
        <p:nvPicPr>
          <p:cNvPr id="716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45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http://www.action.org.uk/sites/default/files/qui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7463"/>
            <a:ext cx="685323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Grp="1" noChangeArrowheads="1"/>
          </p:cNvSpPr>
          <p:nvPr>
            <p:ph type="ctrTitle"/>
          </p:nvPr>
        </p:nvSpPr>
        <p:spPr>
          <a:xfrm>
            <a:off x="5940425" y="3397250"/>
            <a:ext cx="3203575" cy="3487738"/>
          </a:xfrm>
        </p:spPr>
        <p:txBody>
          <a:bodyPr/>
          <a:lstStyle/>
          <a:p>
            <a:pPr eaLnBrk="1" hangingPunct="1"/>
            <a:r>
              <a:rPr lang="en-GB" sz="4000" smtClean="0">
                <a:solidFill>
                  <a:schemeClr val="accent2"/>
                </a:solidFill>
                <a:latin typeface="Showcard Gothic" pitchFamily="82" charset="0"/>
                <a:ea typeface="ＭＳ Ｐゴシック" pitchFamily="34" charset="-128"/>
              </a:rPr>
              <a:t>The events</a:t>
            </a:r>
            <a:br>
              <a:rPr lang="en-GB" sz="4000" smtClean="0">
                <a:solidFill>
                  <a:schemeClr val="accent2"/>
                </a:solidFill>
                <a:latin typeface="Showcard Gothic" pitchFamily="82" charset="0"/>
                <a:ea typeface="ＭＳ Ｐゴシック" pitchFamily="34" charset="-128"/>
              </a:rPr>
            </a:br>
            <a:r>
              <a:rPr lang="en-GB" sz="4000" smtClean="0">
                <a:solidFill>
                  <a:schemeClr val="accent2"/>
                </a:solidFill>
                <a:latin typeface="Showcard Gothic" pitchFamily="82" charset="0"/>
                <a:ea typeface="ＭＳ Ｐゴシック" pitchFamily="34" charset="-128"/>
              </a:rPr>
              <a:t>leading to</a:t>
            </a:r>
            <a:br>
              <a:rPr lang="en-GB" sz="4000" smtClean="0">
                <a:solidFill>
                  <a:schemeClr val="accent2"/>
                </a:solidFill>
                <a:latin typeface="Showcard Gothic" pitchFamily="82" charset="0"/>
                <a:ea typeface="ＭＳ Ｐゴシック" pitchFamily="34" charset="-128"/>
              </a:rPr>
            </a:br>
            <a:r>
              <a:rPr lang="en-GB" sz="4000" smtClean="0">
                <a:solidFill>
                  <a:schemeClr val="accent2"/>
                </a:solidFill>
                <a:latin typeface="Showcard Gothic" pitchFamily="82" charset="0"/>
                <a:ea typeface="ＭＳ Ｐゴシック" pitchFamily="34" charset="-128"/>
              </a:rPr>
              <a:t>pregnancy </a:t>
            </a:r>
            <a:br>
              <a:rPr lang="en-GB" sz="4000" smtClean="0">
                <a:solidFill>
                  <a:schemeClr val="accent2"/>
                </a:solidFill>
                <a:latin typeface="Showcard Gothic" pitchFamily="82" charset="0"/>
                <a:ea typeface="ＭＳ Ｐゴシック" pitchFamily="34" charset="-128"/>
              </a:rPr>
            </a:br>
            <a:r>
              <a:rPr lang="en-GB" sz="4000" smtClean="0">
                <a:solidFill>
                  <a:schemeClr val="accent2"/>
                </a:solidFill>
                <a:latin typeface="Showcard Gothic" pitchFamily="82" charset="0"/>
                <a:ea typeface="ＭＳ Ｐゴシック" pitchFamily="34" charset="-128"/>
              </a:rPr>
              <a:t>entrance/ exit quiz</a:t>
            </a:r>
            <a:endParaRPr lang="en-US" sz="4000" smtClean="0">
              <a:solidFill>
                <a:schemeClr val="accent2"/>
              </a:solidFill>
              <a:latin typeface="Showcard Gothic" pitchFamily="82" charset="0"/>
              <a:ea typeface="ＭＳ Ｐゴシック" pitchFamily="34" charset="-128"/>
            </a:endParaRPr>
          </a:p>
        </p:txBody>
      </p:sp>
    </p:spTree>
    <p:custDataLst>
      <p:tags r:id="rId1"/>
    </p:custDataLst>
    <p:extLst>
      <p:ext uri="{BB962C8B-B14F-4D97-AF65-F5344CB8AC3E}">
        <p14:creationId xmlns:p14="http://schemas.microsoft.com/office/powerpoint/2010/main" val="3283842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4"/>
          <p:cNvSpPr>
            <a:spLocks noChangeArrowheads="1" noChangeShapeType="1" noTextEdit="1"/>
          </p:cNvSpPr>
          <p:nvPr/>
        </p:nvSpPr>
        <p:spPr bwMode="auto">
          <a:xfrm>
            <a:off x="438150" y="1376363"/>
            <a:ext cx="8364538" cy="43656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03D4A8"/>
                    </a:gs>
                    <a:gs pos="25000">
                      <a:srgbClr val="21D6E0"/>
                    </a:gs>
                    <a:gs pos="75000">
                      <a:srgbClr val="0087E6"/>
                    </a:gs>
                    <a:gs pos="100000">
                      <a:srgbClr val="005CBF"/>
                    </a:gs>
                  </a:gsLst>
                  <a:lin ang="5400000" scaled="1"/>
                </a:gradFill>
                <a:latin typeface="Arial Black"/>
              </a:rPr>
              <a:t>mind map</a:t>
            </a:r>
          </a:p>
          <a:p>
            <a:pPr algn="ctr"/>
            <a:r>
              <a:rPr lang="en-GB" sz="3600" kern="10">
                <a:ln w="9525">
                  <a:solidFill>
                    <a:srgbClr val="000000"/>
                  </a:solidFill>
                  <a:round/>
                  <a:headEnd/>
                  <a:tailEnd/>
                </a:ln>
                <a:gradFill rotWithShape="1">
                  <a:gsLst>
                    <a:gs pos="0">
                      <a:srgbClr val="03D4A8"/>
                    </a:gs>
                    <a:gs pos="25000">
                      <a:srgbClr val="21D6E0"/>
                    </a:gs>
                    <a:gs pos="75000">
                      <a:srgbClr val="0087E6"/>
                    </a:gs>
                    <a:gs pos="100000">
                      <a:srgbClr val="005CBF"/>
                    </a:gs>
                  </a:gsLst>
                  <a:lin ang="5400000" scaled="1"/>
                </a:gradFill>
                <a:latin typeface="Arial Black"/>
              </a:rPr>
              <a:t>simplemind+</a:t>
            </a:r>
          </a:p>
        </p:txBody>
      </p:sp>
    </p:spTree>
    <p:extLst>
      <p:ext uri="{BB962C8B-B14F-4D97-AF65-F5344CB8AC3E}">
        <p14:creationId xmlns:p14="http://schemas.microsoft.com/office/powerpoint/2010/main" val="3071444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4"/>
          <p:cNvSpPr>
            <a:spLocks noChangeArrowheads="1" noChangeShapeType="1" noTextEdit="1"/>
          </p:cNvSpPr>
          <p:nvPr/>
        </p:nvSpPr>
        <p:spPr bwMode="auto">
          <a:xfrm>
            <a:off x="558800" y="1212850"/>
            <a:ext cx="8113713" cy="413385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660066"/>
                </a:solidFill>
                <a:latin typeface="Showcard Gothic"/>
              </a:rPr>
              <a:t>robert winston</a:t>
            </a:r>
          </a:p>
          <a:p>
            <a:pPr algn="ctr"/>
            <a:r>
              <a:rPr lang="en-GB" sz="3600" kern="10">
                <a:ln w="9525">
                  <a:solidFill>
                    <a:srgbClr val="000000"/>
                  </a:solidFill>
                  <a:round/>
                  <a:headEnd/>
                  <a:tailEnd/>
                </a:ln>
                <a:solidFill>
                  <a:srgbClr val="660066"/>
                </a:solidFill>
                <a:latin typeface="Showcard Gothic"/>
              </a:rPr>
              <a:t>dvd</a:t>
            </a:r>
          </a:p>
        </p:txBody>
      </p:sp>
    </p:spTree>
    <p:extLst>
      <p:ext uri="{BB962C8B-B14F-4D97-AF65-F5344CB8AC3E}">
        <p14:creationId xmlns:p14="http://schemas.microsoft.com/office/powerpoint/2010/main" val="1177982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Ovulation is…</a:t>
            </a:r>
            <a:endParaRPr lang="en-GB" dirty="0"/>
          </a:p>
        </p:txBody>
      </p:sp>
      <p:sp>
        <p:nvSpPr>
          <p:cNvPr id="3" name="Content Placeholder 2"/>
          <p:cNvSpPr>
            <a:spLocks noGrp="1"/>
          </p:cNvSpPr>
          <p:nvPr>
            <p:ph idx="1"/>
          </p:nvPr>
        </p:nvSpPr>
        <p:spPr>
          <a:xfrm>
            <a:off x="457200" y="1600200"/>
            <a:ext cx="8686800" cy="3628999"/>
          </a:xfrm>
        </p:spPr>
        <p:txBody>
          <a:bodyPr>
            <a:normAutofit/>
          </a:bodyPr>
          <a:lstStyle/>
          <a:p>
            <a:pPr marL="0" indent="0">
              <a:buNone/>
            </a:pPr>
            <a:r>
              <a:rPr lang="en-GB" dirty="0" smtClean="0"/>
              <a:t>A 	The release of an ovum from the ovary</a:t>
            </a:r>
          </a:p>
          <a:p>
            <a:pPr marL="0" indent="0">
              <a:buNone/>
            </a:pPr>
            <a:r>
              <a:rPr lang="en-GB" dirty="0" smtClean="0"/>
              <a:t>B 	The swimming of a sperm to the ovum</a:t>
            </a:r>
          </a:p>
          <a:p>
            <a:pPr marL="0" indent="0">
              <a:buNone/>
            </a:pPr>
            <a:r>
              <a:rPr lang="en-GB" dirty="0" smtClean="0"/>
              <a:t>C 	The joining of an ovum and a sperm nucleus</a:t>
            </a:r>
          </a:p>
          <a:p>
            <a:pPr marL="0" indent="0">
              <a:buNone/>
            </a:pPr>
            <a:r>
              <a:rPr lang="en-GB" dirty="0" smtClean="0"/>
              <a:t>D 	The passage of the ovum along the oviduct</a:t>
            </a:r>
          </a:p>
          <a:p>
            <a:pPr marL="0" indent="0">
              <a:buNone/>
            </a:pPr>
            <a:r>
              <a:rPr lang="en-GB" dirty="0"/>
              <a:t>E	the attachment of  a fertilised ovum to the 	uterus wall</a:t>
            </a:r>
          </a:p>
          <a:p>
            <a:pPr marL="0" indent="0">
              <a:buNone/>
            </a:pPr>
            <a:endParaRPr lang="en-GB" dirty="0"/>
          </a:p>
        </p:txBody>
      </p:sp>
      <p:sp>
        <p:nvSpPr>
          <p:cNvPr id="5" name="TextBox 4"/>
          <p:cNvSpPr txBox="1"/>
          <p:nvPr/>
        </p:nvSpPr>
        <p:spPr>
          <a:xfrm>
            <a:off x="4211960" y="5445224"/>
            <a:ext cx="982961" cy="1323439"/>
          </a:xfrm>
          <a:prstGeom prst="rect">
            <a:avLst/>
          </a:prstGeom>
          <a:noFill/>
        </p:spPr>
        <p:txBody>
          <a:bodyPr wrap="none" rtlCol="0">
            <a:spAutoFit/>
          </a:bodyPr>
          <a:lstStyle/>
          <a:p>
            <a:r>
              <a:rPr lang="en-GB" sz="8000" dirty="0">
                <a:solidFill>
                  <a:srgbClr val="FF0000"/>
                </a:solidFill>
                <a:latin typeface="Arial Black" pitchFamily="34" charset="0"/>
              </a:rPr>
              <a:t>A</a:t>
            </a:r>
          </a:p>
        </p:txBody>
      </p:sp>
    </p:spTree>
    <p:extLst>
      <p:ext uri="{BB962C8B-B14F-4D97-AF65-F5344CB8AC3E}">
        <p14:creationId xmlns:p14="http://schemas.microsoft.com/office/powerpoint/2010/main" val="38204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Fertilisation is…</a:t>
            </a:r>
            <a:endParaRPr lang="en-GB" dirty="0"/>
          </a:p>
        </p:txBody>
      </p:sp>
      <p:sp>
        <p:nvSpPr>
          <p:cNvPr id="3" name="Content Placeholder 2"/>
          <p:cNvSpPr>
            <a:spLocks noGrp="1"/>
          </p:cNvSpPr>
          <p:nvPr>
            <p:ph idx="1"/>
          </p:nvPr>
        </p:nvSpPr>
        <p:spPr>
          <a:xfrm>
            <a:off x="457200" y="1600200"/>
            <a:ext cx="8686800" cy="3628999"/>
          </a:xfrm>
        </p:spPr>
        <p:txBody>
          <a:bodyPr>
            <a:normAutofit/>
          </a:bodyPr>
          <a:lstStyle/>
          <a:p>
            <a:pPr marL="0" indent="0">
              <a:buNone/>
            </a:pPr>
            <a:r>
              <a:rPr lang="en-GB" dirty="0" smtClean="0"/>
              <a:t>A 	The release of an ovum from the ovary</a:t>
            </a:r>
          </a:p>
          <a:p>
            <a:pPr marL="0" indent="0">
              <a:buNone/>
            </a:pPr>
            <a:r>
              <a:rPr lang="en-GB" dirty="0" smtClean="0"/>
              <a:t>B 	The swimming of a sperm to the ovum</a:t>
            </a:r>
          </a:p>
          <a:p>
            <a:pPr marL="0" indent="0">
              <a:buNone/>
            </a:pPr>
            <a:r>
              <a:rPr lang="en-GB" dirty="0" smtClean="0"/>
              <a:t>C 	The joining of an ovum and a sperm nucleus</a:t>
            </a:r>
          </a:p>
          <a:p>
            <a:pPr marL="0" indent="0">
              <a:buNone/>
            </a:pPr>
            <a:r>
              <a:rPr lang="en-GB" dirty="0" smtClean="0"/>
              <a:t>D 	The passage of the ovum along the oviduct</a:t>
            </a:r>
          </a:p>
          <a:p>
            <a:pPr marL="0" indent="0">
              <a:buNone/>
            </a:pPr>
            <a:r>
              <a:rPr lang="en-GB" dirty="0" smtClean="0"/>
              <a:t>E</a:t>
            </a:r>
            <a:r>
              <a:rPr lang="en-GB" dirty="0"/>
              <a:t>	the attachment of  a fertilised ovum to the 	uterus wall</a:t>
            </a:r>
          </a:p>
          <a:p>
            <a:pPr marL="0" indent="0">
              <a:buNone/>
            </a:pPr>
            <a:endParaRPr lang="en-GB" dirty="0"/>
          </a:p>
        </p:txBody>
      </p:sp>
      <p:sp>
        <p:nvSpPr>
          <p:cNvPr id="5" name="TextBox 4"/>
          <p:cNvSpPr txBox="1"/>
          <p:nvPr/>
        </p:nvSpPr>
        <p:spPr>
          <a:xfrm>
            <a:off x="4211960" y="5518760"/>
            <a:ext cx="982961" cy="1323439"/>
          </a:xfrm>
          <a:prstGeom prst="rect">
            <a:avLst/>
          </a:prstGeom>
          <a:noFill/>
        </p:spPr>
        <p:txBody>
          <a:bodyPr wrap="none" rtlCol="0">
            <a:spAutoFit/>
          </a:bodyPr>
          <a:lstStyle/>
          <a:p>
            <a:r>
              <a:rPr lang="en-GB" sz="8000" dirty="0" smtClean="0">
                <a:solidFill>
                  <a:srgbClr val="FF0000"/>
                </a:solidFill>
                <a:latin typeface="Arial Black" pitchFamily="34" charset="0"/>
              </a:rPr>
              <a:t>C</a:t>
            </a:r>
            <a:endParaRPr lang="en-GB" sz="8000" dirty="0">
              <a:solidFill>
                <a:srgbClr val="FF0000"/>
              </a:solidFill>
              <a:latin typeface="Arial Black" pitchFamily="34" charset="0"/>
            </a:endParaRPr>
          </a:p>
        </p:txBody>
      </p:sp>
    </p:spTree>
    <p:extLst>
      <p:ext uri="{BB962C8B-B14F-4D97-AF65-F5344CB8AC3E}">
        <p14:creationId xmlns:p14="http://schemas.microsoft.com/office/powerpoint/2010/main" val="14399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1214</Words>
  <Application>Microsoft Office PowerPoint</Application>
  <PresentationFormat>On-screen Show (4:3)</PresentationFormat>
  <Paragraphs>342</Paragraphs>
  <Slides>71</Slides>
  <Notes>16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PowerPoint Presentation</vt:lpstr>
      <vt:lpstr>PowerPoint Presentation</vt:lpstr>
      <vt:lpstr>PowerPoint Presentation</vt:lpstr>
      <vt:lpstr>LEARNING OUTCOMES</vt:lpstr>
      <vt:lpstr>PowerPoint Presentation</vt:lpstr>
      <vt:lpstr>The events leading to pregnancy  entrance/ exit quiz</vt:lpstr>
      <vt:lpstr>Ovulation is…</vt:lpstr>
      <vt:lpstr>Fertilisation is…</vt:lpstr>
      <vt:lpstr>Implantation is…</vt:lpstr>
      <vt:lpstr>LEARNING OUTCOMES</vt:lpstr>
      <vt:lpstr>PowerPoint Presentation</vt:lpstr>
      <vt:lpstr>PowerPoint Presentation</vt:lpstr>
      <vt:lpstr>PowerPoint Presentation</vt:lpstr>
      <vt:lpstr>Fertilisation  occurs when the haploid sperm nucleus joins with the haploid ovum nucleus.   It occurs in the oviduct as the ovum travels towards the uterus.   </vt:lpstr>
      <vt:lpstr>PowerPoint Presentation</vt:lpstr>
      <vt:lpstr>Events following fertilisation</vt:lpstr>
      <vt:lpstr>PowerPoint Presentation</vt:lpstr>
      <vt:lpstr>PowerPoint Presentation</vt:lpstr>
      <vt:lpstr>PowerPoint Presentation</vt:lpstr>
      <vt:lpstr>PowerPoint Presentation</vt:lpstr>
      <vt:lpstr>LEARNING OUTCOMES</vt:lpstr>
      <vt:lpstr>PowerPoint Presentation</vt:lpstr>
      <vt:lpstr>PowerPoint Presentation</vt:lpstr>
      <vt:lpstr>LEARNING OUTCOMES</vt:lpstr>
      <vt:lpstr>PowerPoint Presentation</vt:lpstr>
      <vt:lpstr>PowerPoint Presentation</vt:lpstr>
      <vt:lpstr>LEARNING OUTCOMES</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LEARNING OUTCOMES</vt:lpstr>
      <vt:lpstr>PowerPoint Presentation</vt:lpstr>
      <vt:lpstr>LEARNING OUTCOMES</vt:lpstr>
      <vt:lpstr>Contraception    What’s in the Bag</vt:lpstr>
      <vt:lpstr>PowerPoint Presentation</vt:lpstr>
      <vt:lpstr>PowerPoint Presentation</vt:lpstr>
      <vt:lpstr>PowerPoint Presentation</vt:lpstr>
      <vt:lpstr>PowerPoint Presentation</vt:lpstr>
      <vt:lpstr>PowerPoint Presentation</vt:lpstr>
      <vt:lpstr>PowerPoint Presentation</vt:lpstr>
      <vt:lpstr>Surgical methods</vt:lpstr>
      <vt:lpstr>PowerPoint Presentation</vt:lpstr>
      <vt:lpstr>PowerPoint Presentation</vt:lpstr>
      <vt:lpstr>LEARNING OUTCOMES</vt:lpstr>
      <vt:lpstr>PowerPoint Presentation</vt:lpstr>
      <vt:lpstr>puberty</vt:lpstr>
      <vt:lpstr>PowerPoint Presentation</vt:lpstr>
      <vt:lpstr>PowerPoint Presentation</vt:lpstr>
      <vt:lpstr>LEARNING OUTCOMES</vt:lpstr>
      <vt:lpstr>LEARNING OUTCOMES</vt:lpstr>
      <vt:lpstr>PowerPoint Presentation</vt:lpstr>
      <vt:lpstr>PowerPoint Presentation</vt:lpstr>
      <vt:lpstr>PowerPoint Presentation</vt:lpstr>
      <vt:lpstr>QUESTIONs ??? HOMEWORK booklet</vt:lpstr>
      <vt:lpstr>PowerPoint Presentation</vt:lpstr>
      <vt:lpstr>PowerPoint Presentation</vt:lpstr>
      <vt:lpstr>PowerPoint Presentation</vt:lpstr>
    </vt:vector>
  </TitlesOfParts>
  <Company>C2K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Monroe</dc:creator>
  <cp:lastModifiedBy>L Monroe</cp:lastModifiedBy>
  <cp:revision>7</cp:revision>
  <dcterms:created xsi:type="dcterms:W3CDTF">2016-10-24T15:27:49Z</dcterms:created>
  <dcterms:modified xsi:type="dcterms:W3CDTF">2016-10-24T21:58:54Z</dcterms:modified>
</cp:coreProperties>
</file>